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8275935" cy="1687830"/>
          </a:xfrm>
          <a:custGeom>
            <a:avLst/>
            <a:gdLst/>
            <a:ahLst/>
            <a:cxnLst/>
            <a:rect l="l" t="t" r="r" b="b"/>
            <a:pathLst>
              <a:path w="18275935" h="1687830">
                <a:moveTo>
                  <a:pt x="18275497" y="1687710"/>
                </a:moveTo>
                <a:lnTo>
                  <a:pt x="0" y="1687710"/>
                </a:lnTo>
                <a:lnTo>
                  <a:pt x="0" y="0"/>
                </a:lnTo>
                <a:lnTo>
                  <a:pt x="18275497" y="0"/>
                </a:lnTo>
                <a:lnTo>
                  <a:pt x="18275497" y="168771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572655" cy="344169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814260" y="2867045"/>
            <a:ext cx="4474210" cy="1151255"/>
          </a:xfrm>
          <a:custGeom>
            <a:avLst/>
            <a:gdLst/>
            <a:ahLst/>
            <a:cxnLst/>
            <a:rect l="l" t="t" r="r" b="b"/>
            <a:pathLst>
              <a:path w="4474209" h="1151254">
                <a:moveTo>
                  <a:pt x="0" y="0"/>
                </a:moveTo>
                <a:lnTo>
                  <a:pt x="4473739" y="0"/>
                </a:lnTo>
                <a:lnTo>
                  <a:pt x="4473739" y="1151097"/>
                </a:lnTo>
                <a:lnTo>
                  <a:pt x="0" y="1151097"/>
                </a:lnTo>
                <a:lnTo>
                  <a:pt x="0" y="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51840" y="272287"/>
            <a:ext cx="5984318" cy="1249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07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028700"/>
            <a:ext cx="3829050" cy="9258300"/>
          </a:xfrm>
          <a:custGeom>
            <a:avLst/>
            <a:gdLst/>
            <a:ahLst/>
            <a:cxnLst/>
            <a:rect l="l" t="t" r="r" b="b"/>
            <a:pathLst>
              <a:path w="3829050" h="9258300">
                <a:moveTo>
                  <a:pt x="3828803" y="9258299"/>
                </a:moveTo>
                <a:lnTo>
                  <a:pt x="0" y="9258299"/>
                </a:lnTo>
                <a:lnTo>
                  <a:pt x="0" y="0"/>
                </a:lnTo>
                <a:lnTo>
                  <a:pt x="3828803" y="0"/>
                </a:lnTo>
                <a:lnTo>
                  <a:pt x="3828803" y="9258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726" y="8880763"/>
            <a:ext cx="1560268" cy="140623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69263"/>
            <a:ext cx="4154060" cy="941773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1344" y="8880763"/>
            <a:ext cx="2934147" cy="140623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247667"/>
            <a:ext cx="2040968" cy="203933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0760" y="947463"/>
            <a:ext cx="14125574" cy="90201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1840" y="272288"/>
            <a:ext cx="5984318" cy="1249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80911" y="2305777"/>
            <a:ext cx="15326177" cy="7169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openxmlformats.org/officeDocument/2006/relationships/image" Target="../media/image3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8445615"/>
            <a:ext cx="95281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60">
                <a:solidFill>
                  <a:srgbClr val="731F7D"/>
                </a:solidFill>
                <a:latin typeface="Cambria"/>
                <a:cs typeface="Cambria"/>
              </a:rPr>
              <a:t>Using</a:t>
            </a:r>
            <a:r>
              <a:rPr dirty="0" sz="4800" spc="15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800" spc="50">
                <a:solidFill>
                  <a:srgbClr val="731F7D"/>
                </a:solidFill>
                <a:latin typeface="Cambria"/>
                <a:cs typeface="Cambria"/>
              </a:rPr>
              <a:t>Machine</a:t>
            </a:r>
            <a:r>
              <a:rPr dirty="0" sz="4800" spc="15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800">
                <a:solidFill>
                  <a:srgbClr val="731F7D"/>
                </a:solidFill>
                <a:latin typeface="Cambria"/>
                <a:cs typeface="Cambria"/>
              </a:rPr>
              <a:t>Learning</a:t>
            </a:r>
            <a:r>
              <a:rPr dirty="0" sz="4800" spc="15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800" spc="25">
                <a:solidFill>
                  <a:srgbClr val="731F7D"/>
                </a:solidFill>
                <a:latin typeface="Cambria"/>
                <a:cs typeface="Cambria"/>
              </a:rPr>
              <a:t>Algorithms</a:t>
            </a:r>
            <a:endParaRPr sz="48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974321"/>
            <a:ext cx="10651490" cy="313118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 marR="5080">
              <a:lnSpc>
                <a:spcPts val="11960"/>
              </a:lnSpc>
              <a:spcBef>
                <a:spcPts val="740"/>
              </a:spcBef>
            </a:pPr>
            <a:r>
              <a:rPr dirty="0" sz="10400" spc="-690" b="1">
                <a:latin typeface="Arial"/>
                <a:cs typeface="Arial"/>
              </a:rPr>
              <a:t>A</a:t>
            </a:r>
            <a:r>
              <a:rPr dirty="0" sz="10400" spc="-409" b="1">
                <a:latin typeface="Arial"/>
                <a:cs typeface="Arial"/>
              </a:rPr>
              <a:t>d</a:t>
            </a:r>
            <a:r>
              <a:rPr dirty="0" sz="10400" spc="-715" b="1">
                <a:latin typeface="Arial"/>
                <a:cs typeface="Arial"/>
              </a:rPr>
              <a:t>v</a:t>
            </a:r>
            <a:r>
              <a:rPr dirty="0" sz="10400" spc="-400" b="1">
                <a:latin typeface="Arial"/>
                <a:cs typeface="Arial"/>
              </a:rPr>
              <a:t>a</a:t>
            </a:r>
            <a:r>
              <a:rPr dirty="0" sz="10400" spc="-459" b="1">
                <a:latin typeface="Arial"/>
                <a:cs typeface="Arial"/>
              </a:rPr>
              <a:t>n</a:t>
            </a:r>
            <a:r>
              <a:rPr dirty="0" sz="10400" spc="-690" b="1">
                <a:latin typeface="Arial"/>
                <a:cs typeface="Arial"/>
              </a:rPr>
              <a:t>c</a:t>
            </a:r>
            <a:r>
              <a:rPr dirty="0" sz="10400" spc="-370" b="1">
                <a:latin typeface="Arial"/>
                <a:cs typeface="Arial"/>
              </a:rPr>
              <a:t>e</a:t>
            </a:r>
            <a:r>
              <a:rPr dirty="0" sz="10400" spc="-405" b="1">
                <a:latin typeface="Arial"/>
                <a:cs typeface="Arial"/>
              </a:rPr>
              <a:t>d</a:t>
            </a:r>
            <a:r>
              <a:rPr dirty="0" sz="10400" spc="-395" b="1">
                <a:latin typeface="Arial"/>
                <a:cs typeface="Arial"/>
              </a:rPr>
              <a:t> </a:t>
            </a:r>
            <a:r>
              <a:rPr dirty="0" sz="10400" spc="-1165" b="1">
                <a:latin typeface="Arial"/>
                <a:cs typeface="Arial"/>
              </a:rPr>
              <a:t>S</a:t>
            </a:r>
            <a:r>
              <a:rPr dirty="0" sz="10400" spc="360" b="1">
                <a:latin typeface="Arial"/>
                <a:cs typeface="Arial"/>
              </a:rPr>
              <a:t>t</a:t>
            </a:r>
            <a:r>
              <a:rPr dirty="0" sz="10400" spc="-625" b="1">
                <a:latin typeface="Arial"/>
                <a:cs typeface="Arial"/>
              </a:rPr>
              <a:t>o</a:t>
            </a:r>
            <a:r>
              <a:rPr dirty="0" sz="10400" spc="-690" b="1">
                <a:latin typeface="Arial"/>
                <a:cs typeface="Arial"/>
              </a:rPr>
              <a:t>c</a:t>
            </a:r>
            <a:r>
              <a:rPr dirty="0" sz="10400" spc="-70" b="1">
                <a:latin typeface="Arial"/>
                <a:cs typeface="Arial"/>
              </a:rPr>
              <a:t>k  </a:t>
            </a:r>
            <a:r>
              <a:rPr dirty="0" sz="10400" spc="-1015" b="1">
                <a:latin typeface="Arial"/>
                <a:cs typeface="Arial"/>
              </a:rPr>
              <a:t>P</a:t>
            </a:r>
            <a:r>
              <a:rPr dirty="0" sz="10400" spc="90" b="1">
                <a:latin typeface="Arial"/>
                <a:cs typeface="Arial"/>
              </a:rPr>
              <a:t>r</a:t>
            </a:r>
            <a:r>
              <a:rPr dirty="0" sz="10400" spc="-370" b="1">
                <a:latin typeface="Arial"/>
                <a:cs typeface="Arial"/>
              </a:rPr>
              <a:t>e</a:t>
            </a:r>
            <a:r>
              <a:rPr dirty="0" sz="10400" spc="-409" b="1">
                <a:latin typeface="Arial"/>
                <a:cs typeface="Arial"/>
              </a:rPr>
              <a:t>d</a:t>
            </a:r>
            <a:r>
              <a:rPr dirty="0" sz="10400" spc="-195" b="1">
                <a:latin typeface="Arial"/>
                <a:cs typeface="Arial"/>
              </a:rPr>
              <a:t>i</a:t>
            </a:r>
            <a:r>
              <a:rPr dirty="0" sz="10400" spc="-690" b="1">
                <a:latin typeface="Arial"/>
                <a:cs typeface="Arial"/>
              </a:rPr>
              <a:t>c</a:t>
            </a:r>
            <a:r>
              <a:rPr dirty="0" sz="10400" spc="360" b="1">
                <a:latin typeface="Arial"/>
                <a:cs typeface="Arial"/>
              </a:rPr>
              <a:t>t</a:t>
            </a:r>
            <a:r>
              <a:rPr dirty="0" sz="10400" spc="-195" b="1">
                <a:latin typeface="Arial"/>
                <a:cs typeface="Arial"/>
              </a:rPr>
              <a:t>i</a:t>
            </a:r>
            <a:r>
              <a:rPr dirty="0" sz="10400" spc="-625" b="1">
                <a:latin typeface="Arial"/>
                <a:cs typeface="Arial"/>
              </a:rPr>
              <a:t>o</a:t>
            </a:r>
            <a:r>
              <a:rPr dirty="0" sz="10400" spc="-455" b="1">
                <a:latin typeface="Arial"/>
                <a:cs typeface="Arial"/>
              </a:rPr>
              <a:t>n</a:t>
            </a:r>
            <a:r>
              <a:rPr dirty="0" sz="10400" spc="-395" b="1">
                <a:latin typeface="Arial"/>
                <a:cs typeface="Arial"/>
              </a:rPr>
              <a:t> </a:t>
            </a:r>
            <a:r>
              <a:rPr dirty="0" sz="10400" spc="-1165" b="1">
                <a:latin typeface="Arial"/>
                <a:cs typeface="Arial"/>
              </a:rPr>
              <a:t>S</a:t>
            </a:r>
            <a:r>
              <a:rPr dirty="0" sz="10400" spc="-545" b="1">
                <a:latin typeface="Arial"/>
                <a:cs typeface="Arial"/>
              </a:rPr>
              <a:t>y</a:t>
            </a:r>
            <a:r>
              <a:rPr dirty="0" sz="10400" spc="-1170" b="1">
                <a:latin typeface="Arial"/>
                <a:cs typeface="Arial"/>
              </a:rPr>
              <a:t>s</a:t>
            </a:r>
            <a:r>
              <a:rPr dirty="0" sz="10400" spc="360" b="1">
                <a:latin typeface="Arial"/>
                <a:cs typeface="Arial"/>
              </a:rPr>
              <a:t>t</a:t>
            </a:r>
            <a:r>
              <a:rPr dirty="0" sz="10400" spc="-370" b="1">
                <a:latin typeface="Arial"/>
                <a:cs typeface="Arial"/>
              </a:rPr>
              <a:t>e</a:t>
            </a:r>
            <a:r>
              <a:rPr dirty="0" sz="10400" spc="-390" b="1">
                <a:latin typeface="Arial"/>
                <a:cs typeface="Arial"/>
              </a:rPr>
              <a:t>m</a:t>
            </a:r>
            <a:endParaRPr sz="10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95332" y="0"/>
            <a:ext cx="8792845" cy="10287000"/>
            <a:chOff x="9495332" y="0"/>
            <a:chExt cx="8792845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5332" y="0"/>
              <a:ext cx="8537670" cy="76050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9017" y="6705372"/>
              <a:ext cx="2278982" cy="358162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6920" y="835612"/>
            <a:ext cx="1904946" cy="1989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896" y="5665437"/>
              <a:ext cx="8833768" cy="46215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47731" y="1863066"/>
            <a:ext cx="3472179" cy="627380"/>
          </a:xfrm>
          <a:prstGeom prst="rect">
            <a:avLst/>
          </a:prstGeom>
          <a:solidFill>
            <a:srgbClr val="1A1A1A"/>
          </a:solidFill>
        </p:spPr>
        <p:txBody>
          <a:bodyPr wrap="square" lIns="0" tIns="63500" rIns="0" bIns="0" rtlCol="0" vert="horz">
            <a:spAutoFit/>
          </a:bodyPr>
          <a:lstStyle/>
          <a:p>
            <a:pPr marL="632460">
              <a:lnSpc>
                <a:spcPct val="100000"/>
              </a:lnSpc>
              <a:spcBef>
                <a:spcPts val="500"/>
              </a:spcBef>
            </a:pPr>
            <a:r>
              <a:rPr dirty="0" sz="2950" spc="50" b="1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295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0" b="1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23918" y="533377"/>
            <a:ext cx="7235190" cy="10845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950" spc="-80">
                <a:solidFill>
                  <a:srgbClr val="231F20"/>
                </a:solidFill>
              </a:rPr>
              <a:t>PROPOSED</a:t>
            </a:r>
            <a:r>
              <a:rPr dirty="0" sz="6950" spc="380">
                <a:solidFill>
                  <a:srgbClr val="231F20"/>
                </a:solidFill>
              </a:rPr>
              <a:t> </a:t>
            </a:r>
            <a:r>
              <a:rPr dirty="0" sz="6950" spc="-335">
                <a:solidFill>
                  <a:srgbClr val="231F20"/>
                </a:solidFill>
              </a:rPr>
              <a:t>MODEL</a:t>
            </a:r>
            <a:endParaRPr sz="6950"/>
          </a:p>
        </p:txBody>
      </p:sp>
      <p:sp>
        <p:nvSpPr>
          <p:cNvPr id="7" name="object 7"/>
          <p:cNvSpPr txBox="1"/>
          <p:nvPr/>
        </p:nvSpPr>
        <p:spPr>
          <a:xfrm>
            <a:off x="1137051" y="2471604"/>
            <a:ext cx="423291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4215" algn="l"/>
                <a:tab pos="1462405" algn="l"/>
                <a:tab pos="1793239" algn="l"/>
                <a:tab pos="3093085" algn="l"/>
                <a:tab pos="3582670" algn="l"/>
              </a:tabLst>
            </a:pPr>
            <a:r>
              <a:rPr dirty="0" sz="2600" spc="310">
                <a:solidFill>
                  <a:srgbClr val="231F20"/>
                </a:solidFill>
                <a:latin typeface="Microsoft Sans Serif"/>
                <a:cs typeface="Microsoft Sans Serif"/>
              </a:rPr>
              <a:t>W</a:t>
            </a:r>
            <a:r>
              <a:rPr dirty="0" sz="2600" spc="3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u</a:t>
            </a:r>
            <a:r>
              <a:rPr dirty="0" sz="2600" spc="250">
                <a:solidFill>
                  <a:srgbClr val="231F20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3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4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h</a:t>
            </a:r>
            <a:r>
              <a:rPr dirty="0" sz="2600" spc="395">
                <a:solidFill>
                  <a:srgbClr val="231F20"/>
                </a:solidFill>
                <a:latin typeface="Microsoft Sans Serif"/>
                <a:cs typeface="Microsoft Sans Serif"/>
              </a:rPr>
              <a:t>y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b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185">
                <a:solidFill>
                  <a:srgbClr val="231F20"/>
                </a:solidFill>
                <a:latin typeface="Microsoft Sans Serif"/>
                <a:cs typeface="Microsoft Sans Serif"/>
              </a:rPr>
              <a:t>d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140">
                <a:solidFill>
                  <a:srgbClr val="231F20"/>
                </a:solidFill>
                <a:latin typeface="Microsoft Sans Serif"/>
                <a:cs typeface="Microsoft Sans Serif"/>
              </a:rPr>
              <a:t>f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330">
                <a:solidFill>
                  <a:srgbClr val="231F20"/>
                </a:solidFill>
                <a:latin typeface="Microsoft Sans Serif"/>
                <a:cs typeface="Microsoft Sans Serif"/>
              </a:rPr>
              <a:t>w</a:t>
            </a:r>
            <a:r>
              <a:rPr dirty="0" sz="2600" spc="9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7051" y="2867767"/>
            <a:ext cx="4742815" cy="360680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1450340" algn="l"/>
                <a:tab pos="2322830" algn="l"/>
              </a:tabLst>
            </a:pP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models	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that	</a:t>
            </a:r>
            <a:r>
              <a:rPr dirty="0" sz="2600" spc="105">
                <a:solidFill>
                  <a:srgbClr val="231F20"/>
                </a:solidFill>
                <a:latin typeface="Microsoft Sans Serif"/>
                <a:cs typeface="Microsoft Sans Serif"/>
              </a:rPr>
              <a:t>is:</a:t>
            </a:r>
            <a:endParaRPr sz="2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3247390" algn="l"/>
              </a:tabLst>
            </a:pPr>
            <a:r>
              <a:rPr dirty="0" sz="2600" spc="90">
                <a:solidFill>
                  <a:srgbClr val="231F20"/>
                </a:solidFill>
                <a:latin typeface="Microsoft Sans Serif"/>
                <a:cs typeface="Microsoft Sans Serif"/>
              </a:rPr>
              <a:t>LSTM+GRU.</a:t>
            </a:r>
            <a:r>
              <a:rPr dirty="0" sz="2600" spc="-44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95">
                <a:solidFill>
                  <a:srgbClr val="231F20"/>
                </a:solidFill>
                <a:latin typeface="Microsoft Sans Serif"/>
                <a:cs typeface="Microsoft Sans Serif"/>
              </a:rPr>
              <a:t>These	</a:t>
            </a:r>
            <a:r>
              <a:rPr dirty="0" sz="2600" spc="190">
                <a:solidFill>
                  <a:srgbClr val="231F20"/>
                </a:solidFill>
                <a:latin typeface="Microsoft Sans Serif"/>
                <a:cs typeface="Microsoft Sans Serif"/>
              </a:rPr>
              <a:t>are</a:t>
            </a:r>
            <a:endParaRPr sz="2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2999"/>
              </a:lnSpc>
              <a:tabLst>
                <a:tab pos="884555" algn="l"/>
                <a:tab pos="1587500" algn="l"/>
                <a:tab pos="1852295" algn="l"/>
                <a:tab pos="3103245" algn="l"/>
                <a:tab pos="3771900" algn="l"/>
              </a:tabLst>
            </a:pP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430">
                <a:solidFill>
                  <a:srgbClr val="231F20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u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rr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u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20">
                <a:solidFill>
                  <a:srgbClr val="231F20"/>
                </a:solidFill>
                <a:latin typeface="Microsoft Sans Serif"/>
                <a:cs typeface="Microsoft Sans Serif"/>
              </a:rPr>
              <a:t>l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330">
                <a:solidFill>
                  <a:srgbClr val="231F20"/>
                </a:solidFill>
                <a:latin typeface="Microsoft Sans Serif"/>
                <a:cs typeface="Microsoft Sans Serif"/>
              </a:rPr>
              <a:t>w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260">
                <a:solidFill>
                  <a:srgbClr val="231F20"/>
                </a:solidFill>
                <a:latin typeface="Microsoft Sans Serif"/>
                <a:cs typeface="Microsoft Sans Serif"/>
              </a:rPr>
              <a:t>k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s  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that	</a:t>
            </a:r>
            <a:r>
              <a:rPr dirty="0" sz="2600" spc="190">
                <a:solidFill>
                  <a:srgbClr val="231F20"/>
                </a:solidFill>
                <a:latin typeface="Microsoft Sans Serif"/>
                <a:cs typeface="Microsoft Sans Serif"/>
              </a:rPr>
              <a:t>are	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well-suited	</a:t>
            </a:r>
            <a:r>
              <a:rPr dirty="0" sz="2600" spc="270">
                <a:solidFill>
                  <a:srgbClr val="231F20"/>
                </a:solidFill>
                <a:latin typeface="Microsoft Sans Serif"/>
                <a:cs typeface="Microsoft Sans Serif"/>
              </a:rPr>
              <a:t>for</a:t>
            </a:r>
            <a:endParaRPr sz="2600">
              <a:latin typeface="Microsoft Sans Serif"/>
              <a:cs typeface="Microsoft Sans Serif"/>
            </a:endParaRPr>
          </a:p>
          <a:p>
            <a:pPr marL="12700" marR="11430">
              <a:lnSpc>
                <a:spcPct val="112999"/>
              </a:lnSpc>
              <a:tabLst>
                <a:tab pos="767715" algn="l"/>
                <a:tab pos="1557020" algn="l"/>
                <a:tab pos="1892300" algn="l"/>
                <a:tab pos="3153410" algn="l"/>
                <a:tab pos="3933190" algn="l"/>
              </a:tabLst>
            </a:pPr>
            <a:r>
              <a:rPr dirty="0" sz="2600" spc="409">
                <a:solidFill>
                  <a:srgbClr val="231F20"/>
                </a:solidFill>
                <a:latin typeface="Microsoft Sans Serif"/>
                <a:cs typeface="Microsoft Sans Serif"/>
              </a:rPr>
              <a:t>m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29">
                <a:solidFill>
                  <a:srgbClr val="231F20"/>
                </a:solidFill>
                <a:latin typeface="Microsoft Sans Serif"/>
                <a:cs typeface="Microsoft Sans Serif"/>
              </a:rPr>
              <a:t>ll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-15">
                <a:solidFill>
                  <a:srgbClr val="231F20"/>
                </a:solidFill>
                <a:latin typeface="Microsoft Sans Serif"/>
                <a:cs typeface="Microsoft Sans Serif"/>
              </a:rPr>
              <a:t>g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59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250">
                <a:solidFill>
                  <a:srgbClr val="231F20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q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u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20">
                <a:solidFill>
                  <a:srgbClr val="231F20"/>
                </a:solidFill>
                <a:latin typeface="Microsoft Sans Serif"/>
                <a:cs typeface="Microsoft Sans Serif"/>
              </a:rPr>
              <a:t>l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-30">
                <a:solidFill>
                  <a:srgbClr val="231F20"/>
                </a:solidFill>
                <a:latin typeface="Microsoft Sans Serif"/>
                <a:cs typeface="Microsoft Sans Serif"/>
              </a:rPr>
              <a:t>a  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20">
                <a:solidFill>
                  <a:srgbClr val="231F20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-44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90">
                <a:solidFill>
                  <a:srgbClr val="231F20"/>
                </a:solidFill>
                <a:latin typeface="Microsoft Sans Serif"/>
                <a:cs typeface="Microsoft Sans Serif"/>
              </a:rPr>
              <a:t>ike	</a:t>
            </a:r>
            <a:r>
              <a:rPr dirty="0" sz="2600" spc="310">
                <a:solidFill>
                  <a:srgbClr val="231F20"/>
                </a:solidFill>
                <a:latin typeface="Microsoft Sans Serif"/>
                <a:cs typeface="Microsoft Sans Serif"/>
              </a:rPr>
              <a:t>stock	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prices	</a:t>
            </a:r>
            <a:r>
              <a:rPr dirty="0" sz="2600" spc="225">
                <a:solidFill>
                  <a:srgbClr val="231F20"/>
                </a:solidFill>
                <a:latin typeface="Microsoft Sans Serif"/>
                <a:cs typeface="Microsoft Sans Serif"/>
              </a:rPr>
              <a:t>and	can </a:t>
            </a:r>
            <a:r>
              <a:rPr dirty="0" sz="2600" spc="229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320">
                <a:solidFill>
                  <a:srgbClr val="231F20"/>
                </a:solidFill>
                <a:latin typeface="Microsoft Sans Serif"/>
                <a:cs typeface="Microsoft Sans Serif"/>
              </a:rPr>
              <a:t>capture	</a:t>
            </a:r>
            <a:r>
              <a:rPr dirty="0" sz="2600" spc="345">
                <a:solidFill>
                  <a:srgbClr val="231F20"/>
                </a:solidFill>
                <a:latin typeface="Microsoft Sans Serif"/>
                <a:cs typeface="Microsoft Sans Serif"/>
              </a:rPr>
              <a:t>long-term</a:t>
            </a:r>
            <a:endParaRPr sz="2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703195" algn="l"/>
                <a:tab pos="3495040" algn="l"/>
              </a:tabLst>
            </a:pPr>
            <a:r>
              <a:rPr dirty="0" sz="2600" spc="310">
                <a:solidFill>
                  <a:srgbClr val="231F20"/>
                </a:solidFill>
                <a:latin typeface="Microsoft Sans Serif"/>
                <a:cs typeface="Microsoft Sans Serif"/>
              </a:rPr>
              <a:t>dependencies	</a:t>
            </a:r>
            <a:r>
              <a:rPr dirty="0" sz="2600" spc="225">
                <a:solidFill>
                  <a:srgbClr val="231F20"/>
                </a:solidFill>
                <a:latin typeface="Microsoft Sans Serif"/>
                <a:cs typeface="Microsoft Sans Serif"/>
              </a:rPr>
              <a:t>and	</a:t>
            </a:r>
            <a:r>
              <a:rPr dirty="0" sz="2600" spc="345">
                <a:solidFill>
                  <a:srgbClr val="231F20"/>
                </a:solidFill>
                <a:latin typeface="Microsoft Sans Serif"/>
                <a:cs typeface="Microsoft Sans Serif"/>
              </a:rPr>
              <a:t>non-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7051" y="6449168"/>
            <a:ext cx="5193665" cy="1368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999"/>
              </a:lnSpc>
              <a:spcBef>
                <a:spcPts val="100"/>
              </a:spcBef>
              <a:tabLst>
                <a:tab pos="733425" algn="l"/>
                <a:tab pos="1153795" algn="l"/>
                <a:tab pos="1806575" algn="l"/>
                <a:tab pos="3451225" algn="l"/>
                <a:tab pos="3649345" algn="l"/>
                <a:tab pos="4243070" algn="l"/>
              </a:tabLst>
            </a:pPr>
            <a:r>
              <a:rPr dirty="0" sz="2600" spc="-20">
                <a:solidFill>
                  <a:srgbClr val="231F20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-44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7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29">
                <a:solidFill>
                  <a:srgbClr val="231F20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250">
                <a:solidFill>
                  <a:srgbClr val="231F20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h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p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s	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b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330">
                <a:solidFill>
                  <a:srgbClr val="231F20"/>
                </a:solidFill>
                <a:latin typeface="Microsoft Sans Serif"/>
                <a:cs typeface="Microsoft Sans Serif"/>
              </a:rPr>
              <a:t>w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ee</a:t>
            </a:r>
            <a:r>
              <a:rPr dirty="0" sz="2600" spc="25">
                <a:solidFill>
                  <a:srgbClr val="231F20"/>
                </a:solidFill>
                <a:latin typeface="Microsoft Sans Serif"/>
                <a:cs typeface="Microsoft Sans Serif"/>
              </a:rPr>
              <a:t>n  </a:t>
            </a:r>
            <a:r>
              <a:rPr dirty="0" sz="2600" spc="285">
                <a:solidFill>
                  <a:srgbClr val="231F20"/>
                </a:solidFill>
                <a:latin typeface="Microsoft Sans Serif"/>
                <a:cs typeface="Microsoft Sans Serif"/>
              </a:rPr>
              <a:t>the	</a:t>
            </a:r>
            <a:r>
              <a:rPr dirty="0" sz="2600" spc="315">
                <a:solidFill>
                  <a:srgbClr val="231F20"/>
                </a:solidFill>
                <a:latin typeface="Microsoft Sans Serif"/>
                <a:cs typeface="Microsoft Sans Serif"/>
              </a:rPr>
              <a:t>input	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features	</a:t>
            </a:r>
            <a:r>
              <a:rPr dirty="0" sz="2600" spc="225">
                <a:solidFill>
                  <a:srgbClr val="231F20"/>
                </a:solidFill>
                <a:latin typeface="Microsoft Sans Serif"/>
                <a:cs typeface="Microsoft Sans Serif"/>
              </a:rPr>
              <a:t>and	</a:t>
            </a:r>
            <a:r>
              <a:rPr dirty="0" sz="2600" spc="285">
                <a:solidFill>
                  <a:srgbClr val="231F20"/>
                </a:solidFill>
                <a:latin typeface="Microsoft Sans Serif"/>
                <a:cs typeface="Microsoft Sans Serif"/>
              </a:rPr>
              <a:t>the</a:t>
            </a:r>
            <a:endParaRPr sz="2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1250315" algn="l"/>
              </a:tabLst>
            </a:pPr>
            <a:r>
              <a:rPr dirty="0" sz="2600" spc="310">
                <a:solidFill>
                  <a:srgbClr val="231F20"/>
                </a:solidFill>
                <a:latin typeface="Microsoft Sans Serif"/>
                <a:cs typeface="Microsoft Sans Serif"/>
              </a:rPr>
              <a:t>target	</a:t>
            </a:r>
            <a:r>
              <a:rPr dirty="0" sz="2600" spc="229">
                <a:solidFill>
                  <a:srgbClr val="231F20"/>
                </a:solidFill>
                <a:latin typeface="Microsoft Sans Serif"/>
                <a:cs typeface="Microsoft Sans Serif"/>
              </a:rPr>
              <a:t>variable.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42719" y="1863066"/>
            <a:ext cx="3472179" cy="627380"/>
          </a:xfrm>
          <a:custGeom>
            <a:avLst/>
            <a:gdLst/>
            <a:ahLst/>
            <a:cxnLst/>
            <a:rect l="l" t="t" r="r" b="b"/>
            <a:pathLst>
              <a:path w="3472180" h="627380">
                <a:moveTo>
                  <a:pt x="3471862" y="626864"/>
                </a:moveTo>
                <a:lnTo>
                  <a:pt x="0" y="626864"/>
                </a:lnTo>
                <a:lnTo>
                  <a:pt x="0" y="0"/>
                </a:lnTo>
                <a:lnTo>
                  <a:pt x="3471862" y="0"/>
                </a:lnTo>
                <a:lnTo>
                  <a:pt x="3471862" y="626864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742719" y="1863066"/>
            <a:ext cx="3472179" cy="62738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640080">
              <a:lnSpc>
                <a:spcPct val="100000"/>
              </a:lnSpc>
              <a:spcBef>
                <a:spcPts val="500"/>
              </a:spcBef>
            </a:pPr>
            <a:r>
              <a:rPr dirty="0" sz="2950" spc="75" b="1">
                <a:solidFill>
                  <a:srgbClr val="FFFFFF"/>
                </a:solidFill>
                <a:latin typeface="Arial"/>
                <a:cs typeface="Arial"/>
              </a:rPr>
              <a:t>Constraints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11784" y="2"/>
            <a:ext cx="18300065" cy="10287000"/>
            <a:chOff x="-11784" y="2"/>
            <a:chExt cx="18300065" cy="102870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4854" y="2"/>
              <a:ext cx="3793144" cy="2984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784" y="6058306"/>
              <a:ext cx="2358476" cy="422862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438774" y="2481178"/>
            <a:ext cx="4008120" cy="450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1280">
              <a:lnSpc>
                <a:spcPct val="112999"/>
              </a:lnSpc>
              <a:spcBef>
                <a:spcPts val="100"/>
              </a:spcBef>
              <a:tabLst>
                <a:tab pos="682625" algn="l"/>
                <a:tab pos="884555" algn="l"/>
                <a:tab pos="1943735" algn="l"/>
                <a:tab pos="2613660" algn="l"/>
                <a:tab pos="3121660" algn="l"/>
              </a:tabLst>
            </a:pPr>
            <a:r>
              <a:rPr dirty="0" sz="2600" spc="-120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44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-90">
                <a:solidFill>
                  <a:srgbClr val="231F20"/>
                </a:solidFill>
                <a:latin typeface="Microsoft Sans Serif"/>
                <a:cs typeface="Microsoft Sans Serif"/>
              </a:rPr>
              <a:t>'</a:t>
            </a:r>
            <a:r>
              <a:rPr dirty="0" sz="2600" spc="-44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s	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409">
                <a:solidFill>
                  <a:srgbClr val="231F20"/>
                </a:solidFill>
                <a:latin typeface="Microsoft Sans Serif"/>
                <a:cs typeface="Microsoft Sans Serif"/>
              </a:rPr>
              <a:t>m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p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9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20">
                <a:solidFill>
                  <a:srgbClr val="231F20"/>
                </a:solidFill>
                <a:latin typeface="Microsoft Sans Serif"/>
                <a:cs typeface="Microsoft Sans Serif"/>
              </a:rPr>
              <a:t>e  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that	</a:t>
            </a:r>
            <a:r>
              <a:rPr dirty="0" sz="2600" spc="229">
                <a:solidFill>
                  <a:srgbClr val="231F20"/>
                </a:solidFill>
                <a:latin typeface="Microsoft Sans Serif"/>
                <a:cs typeface="Microsoft Sans Serif"/>
              </a:rPr>
              <a:t>while	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machine</a:t>
            </a:r>
            <a:endParaRPr sz="2600">
              <a:latin typeface="Microsoft Sans Serif"/>
              <a:cs typeface="Microsoft Sans Serif"/>
            </a:endParaRPr>
          </a:p>
          <a:p>
            <a:pPr marL="12700" marR="879475">
              <a:lnSpc>
                <a:spcPct val="112999"/>
              </a:lnSpc>
              <a:tabLst>
                <a:tab pos="1589405" algn="l"/>
                <a:tab pos="1722120" algn="l"/>
                <a:tab pos="2361565" algn="l"/>
                <a:tab pos="2563495" algn="l"/>
                <a:tab pos="2941320" algn="l"/>
              </a:tabLst>
            </a:pPr>
            <a:r>
              <a:rPr dirty="0" sz="2600" spc="229">
                <a:solidFill>
                  <a:srgbClr val="231F20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-15">
                <a:solidFill>
                  <a:srgbClr val="231F20"/>
                </a:solidFill>
                <a:latin typeface="Microsoft Sans Serif"/>
                <a:cs typeface="Microsoft Sans Serif"/>
              </a:rPr>
              <a:t>g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430">
                <a:solidFill>
                  <a:srgbClr val="231F20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4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b</a:t>
            </a:r>
            <a:r>
              <a:rPr dirty="0" sz="2600" spc="3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30">
                <a:solidFill>
                  <a:srgbClr val="231F20"/>
                </a:solidFill>
                <a:latin typeface="Microsoft Sans Serif"/>
                <a:cs typeface="Microsoft Sans Serif"/>
              </a:rPr>
              <a:t>a  </a:t>
            </a:r>
            <a:r>
              <a:rPr dirty="0" sz="2600" spc="295">
                <a:solidFill>
                  <a:srgbClr val="231F20"/>
                </a:solidFill>
                <a:latin typeface="Microsoft Sans Serif"/>
                <a:cs typeface="Microsoft Sans Serif"/>
              </a:rPr>
              <a:t>powerful		</a:t>
            </a:r>
            <a:r>
              <a:rPr dirty="0" sz="2600" spc="300">
                <a:solidFill>
                  <a:srgbClr val="231F20"/>
                </a:solidFill>
                <a:latin typeface="Microsoft Sans Serif"/>
                <a:cs typeface="Microsoft Sans Serif"/>
              </a:rPr>
              <a:t>tool	</a:t>
            </a:r>
            <a:r>
              <a:rPr dirty="0" sz="2600" spc="270">
                <a:solidFill>
                  <a:srgbClr val="231F20"/>
                </a:solidFill>
                <a:latin typeface="Microsoft Sans Serif"/>
                <a:cs typeface="Microsoft Sans Serif"/>
              </a:rPr>
              <a:t>for</a:t>
            </a:r>
            <a:endParaRPr sz="2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2999"/>
              </a:lnSpc>
              <a:tabLst>
                <a:tab pos="741045" algn="l"/>
                <a:tab pos="1071880" algn="l"/>
                <a:tab pos="1106170" algn="l"/>
                <a:tab pos="1136650" algn="l"/>
                <a:tab pos="1809114" algn="l"/>
                <a:tab pos="2183130" algn="l"/>
                <a:tab pos="3251200" algn="l"/>
                <a:tab pos="3355340" algn="l"/>
              </a:tabLst>
            </a:pPr>
            <a:r>
              <a:rPr dirty="0" sz="2600" spc="250">
                <a:solidFill>
                  <a:srgbClr val="231F20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430">
                <a:solidFill>
                  <a:srgbClr val="231F20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10">
                <a:solidFill>
                  <a:srgbClr val="231F20"/>
                </a:solidFill>
                <a:latin typeface="Microsoft Sans Serif"/>
                <a:cs typeface="Microsoft Sans Serif"/>
              </a:rPr>
              <a:t>k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		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p</a:t>
            </a:r>
            <a:r>
              <a:rPr dirty="0" sz="2600" spc="32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430">
                <a:solidFill>
                  <a:srgbClr val="231F20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-260">
                <a:solidFill>
                  <a:srgbClr val="231F20"/>
                </a:solidFill>
                <a:latin typeface="Microsoft Sans Serif"/>
                <a:cs typeface="Microsoft Sans Serif"/>
              </a:rPr>
              <a:t>,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-90">
                <a:solidFill>
                  <a:srgbClr val="231F20"/>
                </a:solidFill>
                <a:latin typeface="Microsoft Sans Serif"/>
                <a:cs typeface="Microsoft Sans Serif"/>
              </a:rPr>
              <a:t>'</a:t>
            </a:r>
            <a:r>
              <a:rPr dirty="0" sz="2600" spc="-44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s  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4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50">
                <a:solidFill>
                  <a:srgbClr val="231F20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229">
                <a:solidFill>
                  <a:srgbClr val="231F20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300">
                <a:solidFill>
                  <a:srgbClr val="231F20"/>
                </a:solidFill>
                <a:latin typeface="Microsoft Sans Serif"/>
                <a:cs typeface="Microsoft Sans Serif"/>
              </a:rPr>
              <a:t>v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75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434">
                <a:solidFill>
                  <a:srgbClr val="231F20"/>
                </a:solidFill>
                <a:latin typeface="Microsoft Sans Serif"/>
                <a:cs typeface="Microsoft Sans Serif"/>
              </a:rPr>
              <a:t>b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u</a:t>
            </a:r>
            <a:r>
              <a:rPr dirty="0" sz="2600" spc="229">
                <a:solidFill>
                  <a:srgbClr val="231F20"/>
                </a:solidFill>
                <a:latin typeface="Microsoft Sans Serif"/>
                <a:cs typeface="Microsoft Sans Serif"/>
              </a:rPr>
              <a:t>ll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120">
                <a:solidFill>
                  <a:srgbClr val="231F20"/>
                </a:solidFill>
                <a:latin typeface="Microsoft Sans Serif"/>
                <a:cs typeface="Microsoft Sans Serif"/>
              </a:rPr>
              <a:t>d  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there		</a:t>
            </a:r>
            <a:r>
              <a:rPr dirty="0" sz="2600" spc="190">
                <a:solidFill>
                  <a:srgbClr val="231F20"/>
                </a:solidFill>
                <a:latin typeface="Microsoft Sans Serif"/>
                <a:cs typeface="Microsoft Sans Serif"/>
              </a:rPr>
              <a:t>are	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inherent</a:t>
            </a:r>
            <a:endParaRPr sz="2600">
              <a:latin typeface="Microsoft Sans Serif"/>
              <a:cs typeface="Microsoft Sans Serif"/>
            </a:endParaRPr>
          </a:p>
          <a:p>
            <a:pPr marL="12700" marR="43815">
              <a:lnSpc>
                <a:spcPct val="112999"/>
              </a:lnSpc>
              <a:tabLst>
                <a:tab pos="2077085" algn="l"/>
                <a:tab pos="2128520" algn="l"/>
                <a:tab pos="2868295" algn="l"/>
                <a:tab pos="3021965" algn="l"/>
              </a:tabLst>
            </a:pPr>
            <a:r>
              <a:rPr dirty="0" sz="2600" spc="-20">
                <a:solidFill>
                  <a:srgbClr val="231F20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-44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315">
                <a:solidFill>
                  <a:srgbClr val="231F20"/>
                </a:solidFill>
                <a:latin typeface="Microsoft Sans Serif"/>
                <a:cs typeface="Microsoft Sans Serif"/>
              </a:rPr>
              <a:t>imitations	</a:t>
            </a:r>
            <a:r>
              <a:rPr dirty="0" sz="2600" spc="225">
                <a:solidFill>
                  <a:srgbClr val="231F20"/>
                </a:solidFill>
                <a:latin typeface="Microsoft Sans Serif"/>
                <a:cs typeface="Microsoft Sans Serif"/>
              </a:rPr>
              <a:t>and	</a:t>
            </a:r>
            <a:r>
              <a:rPr dirty="0" sz="2600" spc="220">
                <a:solidFill>
                  <a:srgbClr val="231F20"/>
                </a:solidFill>
                <a:latin typeface="Microsoft Sans Serif"/>
                <a:cs typeface="Microsoft Sans Serif"/>
              </a:rPr>
              <a:t>risks </a:t>
            </a:r>
            <a:r>
              <a:rPr dirty="0" sz="2600" spc="225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250">
                <a:solidFill>
                  <a:srgbClr val="231F20"/>
                </a:solidFill>
                <a:latin typeface="Microsoft Sans Serif"/>
                <a:cs typeface="Microsoft Sans Serif"/>
              </a:rPr>
              <a:t>ss</a:t>
            </a:r>
            <a:r>
              <a:rPr dirty="0" sz="2600" spc="340">
                <a:solidFill>
                  <a:srgbClr val="231F20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430">
                <a:solidFill>
                  <a:srgbClr val="231F20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210">
                <a:solidFill>
                  <a:srgbClr val="231F20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28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185">
                <a:solidFill>
                  <a:srgbClr val="231F20"/>
                </a:solidFill>
                <a:latin typeface="Microsoft Sans Serif"/>
                <a:cs typeface="Microsoft Sans Serif"/>
              </a:rPr>
              <a:t>d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30">
                <a:solidFill>
                  <a:srgbClr val="231F20"/>
                </a:solidFill>
                <a:latin typeface="Microsoft Sans Serif"/>
                <a:cs typeface="Microsoft Sans Serif"/>
              </a:rPr>
              <a:t>w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530">
                <a:solidFill>
                  <a:srgbClr val="231F20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40">
                <a:solidFill>
                  <a:srgbClr val="231F20"/>
                </a:solidFill>
                <a:latin typeface="Microsoft Sans Serif"/>
                <a:cs typeface="Microsoft Sans Serif"/>
              </a:rPr>
              <a:t>h</a:t>
            </a:r>
            <a:r>
              <a:rPr dirty="0" sz="2600">
                <a:solidFill>
                  <a:srgbClr val="231F20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u</a:t>
            </a:r>
            <a:r>
              <a:rPr dirty="0" sz="2600" spc="250">
                <a:solidFill>
                  <a:srgbClr val="231F20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275">
                <a:solidFill>
                  <a:srgbClr val="231F20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290">
                <a:solidFill>
                  <a:srgbClr val="231F20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-15">
                <a:solidFill>
                  <a:srgbClr val="231F20"/>
                </a:solidFill>
                <a:latin typeface="Microsoft Sans Serif"/>
                <a:cs typeface="Microsoft Sans Serif"/>
              </a:rPr>
              <a:t>g</a:t>
            </a:r>
            <a:endParaRPr sz="2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780415" algn="l"/>
                <a:tab pos="2803525" algn="l"/>
              </a:tabLst>
            </a:pPr>
            <a:r>
              <a:rPr dirty="0" sz="2600" spc="215">
                <a:solidFill>
                  <a:srgbClr val="231F20"/>
                </a:solidFill>
                <a:latin typeface="Microsoft Sans Serif"/>
                <a:cs typeface="Microsoft Sans Serif"/>
              </a:rPr>
              <a:t>any	</a:t>
            </a:r>
            <a:r>
              <a:rPr dirty="0" sz="2600" spc="335">
                <a:solidFill>
                  <a:srgbClr val="231F20"/>
                </a:solidFill>
                <a:latin typeface="Microsoft Sans Serif"/>
                <a:cs typeface="Microsoft Sans Serif"/>
              </a:rPr>
              <a:t>prediction	</a:t>
            </a:r>
            <a:r>
              <a:rPr dirty="0" sz="2600" spc="245">
                <a:solidFill>
                  <a:srgbClr val="231F20"/>
                </a:solidFill>
                <a:latin typeface="Microsoft Sans Serif"/>
                <a:cs typeface="Microsoft Sans Serif"/>
              </a:rPr>
              <a:t>model.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29018" y="1751728"/>
            <a:ext cx="6305550" cy="1852930"/>
          </a:xfrm>
          <a:custGeom>
            <a:avLst/>
            <a:gdLst/>
            <a:ahLst/>
            <a:cxnLst/>
            <a:rect l="l" t="t" r="r" b="b"/>
            <a:pathLst>
              <a:path w="6305550" h="1852929">
                <a:moveTo>
                  <a:pt x="5339072" y="1852632"/>
                </a:moveTo>
                <a:lnTo>
                  <a:pt x="966153" y="1852632"/>
                </a:lnTo>
                <a:lnTo>
                  <a:pt x="919000" y="1846295"/>
                </a:lnTo>
                <a:lnTo>
                  <a:pt x="876630" y="1828411"/>
                </a:lnTo>
                <a:lnTo>
                  <a:pt x="840731" y="1800670"/>
                </a:lnTo>
                <a:lnTo>
                  <a:pt x="812997" y="1764765"/>
                </a:lnTo>
                <a:lnTo>
                  <a:pt x="795116" y="1722386"/>
                </a:lnTo>
                <a:lnTo>
                  <a:pt x="788780" y="1675224"/>
                </a:lnTo>
                <a:lnTo>
                  <a:pt x="788780" y="1320408"/>
                </a:lnTo>
                <a:lnTo>
                  <a:pt x="795116" y="1273245"/>
                </a:lnTo>
                <a:lnTo>
                  <a:pt x="812997" y="1230866"/>
                </a:lnTo>
                <a:lnTo>
                  <a:pt x="840731" y="1194961"/>
                </a:lnTo>
                <a:lnTo>
                  <a:pt x="876630" y="1167221"/>
                </a:lnTo>
                <a:lnTo>
                  <a:pt x="919000" y="1149337"/>
                </a:lnTo>
                <a:lnTo>
                  <a:pt x="966153" y="1142999"/>
                </a:lnTo>
                <a:lnTo>
                  <a:pt x="2682087" y="1142999"/>
                </a:lnTo>
                <a:lnTo>
                  <a:pt x="2716852" y="1139559"/>
                </a:lnTo>
                <a:lnTo>
                  <a:pt x="2780493" y="1113193"/>
                </a:lnTo>
                <a:lnTo>
                  <a:pt x="2829659" y="1064017"/>
                </a:lnTo>
                <a:lnTo>
                  <a:pt x="2856020" y="1000363"/>
                </a:lnTo>
                <a:lnTo>
                  <a:pt x="2859460" y="965591"/>
                </a:lnTo>
                <a:lnTo>
                  <a:pt x="2859460" y="887040"/>
                </a:lnTo>
                <a:lnTo>
                  <a:pt x="2845958" y="819149"/>
                </a:lnTo>
                <a:lnTo>
                  <a:pt x="2807508" y="761594"/>
                </a:lnTo>
                <a:lnTo>
                  <a:pt x="2749964" y="723137"/>
                </a:lnTo>
                <a:lnTo>
                  <a:pt x="2682087" y="709632"/>
                </a:lnTo>
                <a:lnTo>
                  <a:pt x="177372" y="709632"/>
                </a:lnTo>
                <a:lnTo>
                  <a:pt x="130220" y="703295"/>
                </a:lnTo>
                <a:lnTo>
                  <a:pt x="87849" y="685411"/>
                </a:lnTo>
                <a:lnTo>
                  <a:pt x="51951" y="657670"/>
                </a:lnTo>
                <a:lnTo>
                  <a:pt x="24216" y="621765"/>
                </a:lnTo>
                <a:lnTo>
                  <a:pt x="6335" y="579386"/>
                </a:lnTo>
                <a:lnTo>
                  <a:pt x="0" y="532224"/>
                </a:lnTo>
                <a:lnTo>
                  <a:pt x="0" y="177408"/>
                </a:lnTo>
                <a:lnTo>
                  <a:pt x="6335" y="130246"/>
                </a:lnTo>
                <a:lnTo>
                  <a:pt x="24216" y="87866"/>
                </a:lnTo>
                <a:lnTo>
                  <a:pt x="51951" y="51961"/>
                </a:lnTo>
                <a:lnTo>
                  <a:pt x="87849" y="24221"/>
                </a:lnTo>
                <a:lnTo>
                  <a:pt x="130220" y="6337"/>
                </a:lnTo>
                <a:lnTo>
                  <a:pt x="177372" y="0"/>
                </a:lnTo>
                <a:lnTo>
                  <a:pt x="6127704" y="0"/>
                </a:lnTo>
                <a:lnTo>
                  <a:pt x="6195582" y="13504"/>
                </a:lnTo>
                <a:lnTo>
                  <a:pt x="6253126" y="51961"/>
                </a:lnTo>
                <a:lnTo>
                  <a:pt x="6291575" y="109516"/>
                </a:lnTo>
                <a:lnTo>
                  <a:pt x="6305077" y="177408"/>
                </a:lnTo>
                <a:lnTo>
                  <a:pt x="6305077" y="532224"/>
                </a:lnTo>
                <a:lnTo>
                  <a:pt x="6291575" y="600115"/>
                </a:lnTo>
                <a:lnTo>
                  <a:pt x="6253126" y="657670"/>
                </a:lnTo>
                <a:lnTo>
                  <a:pt x="6195582" y="696128"/>
                </a:lnTo>
                <a:lnTo>
                  <a:pt x="6127704" y="709632"/>
                </a:lnTo>
                <a:lnTo>
                  <a:pt x="3623139" y="709632"/>
                </a:lnTo>
                <a:lnTo>
                  <a:pt x="3588373" y="713072"/>
                </a:lnTo>
                <a:lnTo>
                  <a:pt x="3524732" y="739439"/>
                </a:lnTo>
                <a:lnTo>
                  <a:pt x="3475567" y="788614"/>
                </a:lnTo>
                <a:lnTo>
                  <a:pt x="3449205" y="852268"/>
                </a:lnTo>
                <a:lnTo>
                  <a:pt x="3445766" y="887040"/>
                </a:lnTo>
                <a:lnTo>
                  <a:pt x="3445766" y="965591"/>
                </a:lnTo>
                <a:lnTo>
                  <a:pt x="3459267" y="1033482"/>
                </a:lnTo>
                <a:lnTo>
                  <a:pt x="3497717" y="1091038"/>
                </a:lnTo>
                <a:lnTo>
                  <a:pt x="3555261" y="1129495"/>
                </a:lnTo>
                <a:lnTo>
                  <a:pt x="3623139" y="1142999"/>
                </a:lnTo>
                <a:lnTo>
                  <a:pt x="5339072" y="1142999"/>
                </a:lnTo>
                <a:lnTo>
                  <a:pt x="5373838" y="1146440"/>
                </a:lnTo>
                <a:lnTo>
                  <a:pt x="5437479" y="1172806"/>
                </a:lnTo>
                <a:lnTo>
                  <a:pt x="5486644" y="1221981"/>
                </a:lnTo>
                <a:lnTo>
                  <a:pt x="5513006" y="1285635"/>
                </a:lnTo>
                <a:lnTo>
                  <a:pt x="5516445" y="1320408"/>
                </a:lnTo>
                <a:lnTo>
                  <a:pt x="5516445" y="1675224"/>
                </a:lnTo>
                <a:lnTo>
                  <a:pt x="5502944" y="1743115"/>
                </a:lnTo>
                <a:lnTo>
                  <a:pt x="5464494" y="1800670"/>
                </a:lnTo>
                <a:lnTo>
                  <a:pt x="5406950" y="1839128"/>
                </a:lnTo>
                <a:lnTo>
                  <a:pt x="5373838" y="1849192"/>
                </a:lnTo>
                <a:lnTo>
                  <a:pt x="5339072" y="1852632"/>
                </a:lnTo>
                <a:close/>
              </a:path>
            </a:pathLst>
          </a:custGeom>
          <a:solidFill>
            <a:srgbClr val="C370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985225" y="1743798"/>
            <a:ext cx="5994400" cy="173990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dirty="0" sz="3250" spc="35" b="1" i="1">
                <a:solidFill>
                  <a:srgbClr val="231F20"/>
                </a:solidFill>
                <a:latin typeface="Arial"/>
                <a:cs typeface="Arial"/>
              </a:rPr>
              <a:t>Longest</a:t>
            </a:r>
            <a:r>
              <a:rPr dirty="0" sz="3250" spc="-10" b="1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3250" spc="135" b="1" i="1">
                <a:solidFill>
                  <a:srgbClr val="231F20"/>
                </a:solidFill>
                <a:latin typeface="Arial"/>
                <a:cs typeface="Arial"/>
              </a:rPr>
              <a:t>Short-Term</a:t>
            </a:r>
            <a:r>
              <a:rPr dirty="0" sz="3250" spc="-10" b="1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3250" spc="140" b="1" i="1">
                <a:solidFill>
                  <a:srgbClr val="231F20"/>
                </a:solidFill>
                <a:latin typeface="Arial"/>
                <a:cs typeface="Arial"/>
              </a:rPr>
              <a:t>Memory</a:t>
            </a:r>
            <a:endParaRPr sz="3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3250" spc="60" b="1" i="1">
                <a:solidFill>
                  <a:srgbClr val="231F20"/>
                </a:solidFill>
                <a:latin typeface="Arial"/>
                <a:cs typeface="Arial"/>
              </a:rPr>
              <a:t>+</a:t>
            </a:r>
            <a:endParaRPr sz="3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3250" spc="150" b="1" i="1">
                <a:solidFill>
                  <a:srgbClr val="231F20"/>
                </a:solidFill>
                <a:latin typeface="Arial"/>
                <a:cs typeface="Arial"/>
              </a:rPr>
              <a:t>Gated</a:t>
            </a:r>
            <a:r>
              <a:rPr dirty="0" sz="3250" spc="-5" b="1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3250" spc="85" b="1" i="1">
                <a:solidFill>
                  <a:srgbClr val="231F20"/>
                </a:solidFill>
                <a:latin typeface="Arial"/>
                <a:cs typeface="Arial"/>
              </a:rPr>
              <a:t>Recurrent</a:t>
            </a:r>
            <a:r>
              <a:rPr dirty="0" sz="3250" spc="-5" b="1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3250" spc="60" b="1" i="1">
                <a:solidFill>
                  <a:srgbClr val="231F20"/>
                </a:solidFill>
                <a:latin typeface="Arial"/>
                <a:cs typeface="Arial"/>
              </a:rPr>
              <a:t>Unit</a:t>
            </a:r>
            <a:endParaRPr sz="3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75935" cy="1687830"/>
            </a:xfrm>
            <a:custGeom>
              <a:avLst/>
              <a:gdLst/>
              <a:ahLst/>
              <a:cxnLst/>
              <a:rect l="l" t="t" r="r" b="b"/>
              <a:pathLst>
                <a:path w="18275935" h="1687830">
                  <a:moveTo>
                    <a:pt x="18275497" y="1687710"/>
                  </a:moveTo>
                  <a:lnTo>
                    <a:pt x="0" y="1687710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168771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84786" y="8530590"/>
              <a:ext cx="12754610" cy="19685"/>
            </a:xfrm>
            <a:custGeom>
              <a:avLst/>
              <a:gdLst/>
              <a:ahLst/>
              <a:cxnLst/>
              <a:rect l="l" t="t" r="r" b="b"/>
              <a:pathLst>
                <a:path w="12754610" h="19684">
                  <a:moveTo>
                    <a:pt x="12753990" y="0"/>
                  </a:moveTo>
                  <a:lnTo>
                    <a:pt x="0" y="1910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12234" y="8899625"/>
              <a:ext cx="10064115" cy="1312545"/>
            </a:xfrm>
            <a:custGeom>
              <a:avLst/>
              <a:gdLst/>
              <a:ahLst/>
              <a:cxnLst/>
              <a:rect l="l" t="t" r="r" b="b"/>
              <a:pathLst>
                <a:path w="10064115" h="1312545">
                  <a:moveTo>
                    <a:pt x="10063530" y="1288656"/>
                  </a:moveTo>
                  <a:lnTo>
                    <a:pt x="3012" y="1312171"/>
                  </a:lnTo>
                  <a:lnTo>
                    <a:pt x="0" y="23514"/>
                  </a:lnTo>
                  <a:lnTo>
                    <a:pt x="10060518" y="0"/>
                  </a:lnTo>
                  <a:lnTo>
                    <a:pt x="10063530" y="1288656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509225" y="9292863"/>
            <a:ext cx="9269730" cy="4800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50" spc="135" i="1">
                <a:solidFill>
                  <a:srgbClr val="FFFFFF"/>
                </a:solidFill>
                <a:latin typeface="Trebuchet MS"/>
                <a:cs typeface="Trebuchet MS"/>
              </a:rPr>
              <a:t>Longest</a:t>
            </a:r>
            <a:r>
              <a:rPr dirty="0" sz="2950" spc="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80" i="1">
                <a:solidFill>
                  <a:srgbClr val="FFFFFF"/>
                </a:solidFill>
                <a:latin typeface="Trebuchet MS"/>
                <a:cs typeface="Trebuchet MS"/>
              </a:rPr>
              <a:t>short</a:t>
            </a:r>
            <a:r>
              <a:rPr dirty="0" sz="2950" spc="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20" i="1">
                <a:solidFill>
                  <a:srgbClr val="FFFFFF"/>
                </a:solidFill>
                <a:latin typeface="Trebuchet MS"/>
                <a:cs typeface="Trebuchet MS"/>
              </a:rPr>
              <a:t>term</a:t>
            </a:r>
            <a:r>
              <a:rPr dirty="0" sz="2950" spc="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150" i="1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dirty="0" baseline="1883" sz="4425" spc="225" i="1">
                <a:solidFill>
                  <a:srgbClr val="FFFFFF"/>
                </a:solidFill>
                <a:latin typeface="Trebuchet MS"/>
                <a:cs typeface="Trebuchet MS"/>
              </a:rPr>
              <a:t>mory+</a:t>
            </a:r>
            <a:r>
              <a:rPr dirty="0" baseline="1883" sz="4425" spc="7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1883" sz="4425" spc="172" i="1">
                <a:solidFill>
                  <a:srgbClr val="FFFFFF"/>
                </a:solidFill>
                <a:latin typeface="Trebuchet MS"/>
                <a:cs typeface="Trebuchet MS"/>
              </a:rPr>
              <a:t>Gated</a:t>
            </a:r>
            <a:r>
              <a:rPr dirty="0" baseline="1883" sz="4425" spc="7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1883" sz="4425" spc="89" i="1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baseline="2824" sz="4425" spc="89" i="1">
                <a:solidFill>
                  <a:srgbClr val="FFFFFF"/>
                </a:solidFill>
                <a:latin typeface="Trebuchet MS"/>
                <a:cs typeface="Trebuchet MS"/>
              </a:rPr>
              <a:t>cuurent</a:t>
            </a:r>
            <a:r>
              <a:rPr dirty="0" baseline="2824" sz="4425" spc="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2824" sz="4425" spc="-82" i="1">
                <a:solidFill>
                  <a:srgbClr val="FFFFFF"/>
                </a:solidFill>
                <a:latin typeface="Trebuchet MS"/>
                <a:cs typeface="Trebuchet MS"/>
              </a:rPr>
              <a:t>Uinit</a:t>
            </a:r>
            <a:endParaRPr baseline="2824" sz="4425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7169" y="1685735"/>
            <a:ext cx="15916274" cy="721042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40"/>
              <a:t>PREDICTION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8288000" cy="10274300"/>
            </a:xfrm>
            <a:custGeom>
              <a:avLst/>
              <a:gdLst/>
              <a:ahLst/>
              <a:cxnLst/>
              <a:rect l="l" t="t" r="r" b="b"/>
              <a:pathLst>
                <a:path w="18288000" h="10274300">
                  <a:moveTo>
                    <a:pt x="18287988" y="0"/>
                  </a:moveTo>
                  <a:lnTo>
                    <a:pt x="17477093" y="0"/>
                  </a:lnTo>
                  <a:lnTo>
                    <a:pt x="17477093" y="50800"/>
                  </a:lnTo>
                  <a:lnTo>
                    <a:pt x="17477093" y="927100"/>
                  </a:lnTo>
                  <a:lnTo>
                    <a:pt x="17477093" y="10223500"/>
                  </a:lnTo>
                  <a:lnTo>
                    <a:pt x="16608857" y="10223500"/>
                  </a:lnTo>
                  <a:lnTo>
                    <a:pt x="16608857" y="9347200"/>
                  </a:lnTo>
                  <a:lnTo>
                    <a:pt x="17477093" y="9347200"/>
                  </a:lnTo>
                  <a:lnTo>
                    <a:pt x="17477093" y="9283700"/>
                  </a:lnTo>
                  <a:lnTo>
                    <a:pt x="16608857" y="9283700"/>
                  </a:lnTo>
                  <a:lnTo>
                    <a:pt x="16608857" y="8420100"/>
                  </a:lnTo>
                  <a:lnTo>
                    <a:pt x="17477093" y="8420100"/>
                  </a:lnTo>
                  <a:lnTo>
                    <a:pt x="17477093" y="8356600"/>
                  </a:lnTo>
                  <a:lnTo>
                    <a:pt x="16608857" y="8356600"/>
                  </a:lnTo>
                  <a:lnTo>
                    <a:pt x="16608857" y="8015681"/>
                  </a:lnTo>
                  <a:lnTo>
                    <a:pt x="17259300" y="8015681"/>
                  </a:lnTo>
                  <a:lnTo>
                    <a:pt x="17259300" y="7493000"/>
                  </a:lnTo>
                  <a:lnTo>
                    <a:pt x="17477093" y="7493000"/>
                  </a:lnTo>
                  <a:lnTo>
                    <a:pt x="17477093" y="7429500"/>
                  </a:lnTo>
                  <a:lnTo>
                    <a:pt x="17259300" y="7429500"/>
                  </a:lnTo>
                  <a:lnTo>
                    <a:pt x="17259300" y="6565900"/>
                  </a:lnTo>
                  <a:lnTo>
                    <a:pt x="17477093" y="6565900"/>
                  </a:lnTo>
                  <a:lnTo>
                    <a:pt x="17477093" y="6502400"/>
                  </a:lnTo>
                  <a:lnTo>
                    <a:pt x="17259300" y="6502400"/>
                  </a:lnTo>
                  <a:lnTo>
                    <a:pt x="17259300" y="5638800"/>
                  </a:lnTo>
                  <a:lnTo>
                    <a:pt x="17477093" y="5638800"/>
                  </a:lnTo>
                  <a:lnTo>
                    <a:pt x="17477093" y="5575300"/>
                  </a:lnTo>
                  <a:lnTo>
                    <a:pt x="17259300" y="5575300"/>
                  </a:lnTo>
                  <a:lnTo>
                    <a:pt x="17259300" y="4699000"/>
                  </a:lnTo>
                  <a:lnTo>
                    <a:pt x="17477093" y="4699000"/>
                  </a:lnTo>
                  <a:lnTo>
                    <a:pt x="17477093" y="4635500"/>
                  </a:lnTo>
                  <a:lnTo>
                    <a:pt x="17259300" y="4635500"/>
                  </a:lnTo>
                  <a:lnTo>
                    <a:pt x="17259300" y="3771900"/>
                  </a:lnTo>
                  <a:lnTo>
                    <a:pt x="17477093" y="3771900"/>
                  </a:lnTo>
                  <a:lnTo>
                    <a:pt x="17477093" y="3708400"/>
                  </a:lnTo>
                  <a:lnTo>
                    <a:pt x="17259300" y="3708400"/>
                  </a:lnTo>
                  <a:lnTo>
                    <a:pt x="17259300" y="2844800"/>
                  </a:lnTo>
                  <a:lnTo>
                    <a:pt x="17477093" y="2844800"/>
                  </a:lnTo>
                  <a:lnTo>
                    <a:pt x="17477093" y="2781300"/>
                  </a:lnTo>
                  <a:lnTo>
                    <a:pt x="17259300" y="2781300"/>
                  </a:lnTo>
                  <a:lnTo>
                    <a:pt x="17259300" y="2417534"/>
                  </a:lnTo>
                  <a:lnTo>
                    <a:pt x="17259300" y="2404021"/>
                  </a:lnTo>
                  <a:lnTo>
                    <a:pt x="17259300" y="1917700"/>
                  </a:lnTo>
                  <a:lnTo>
                    <a:pt x="17477093" y="1917700"/>
                  </a:lnTo>
                  <a:lnTo>
                    <a:pt x="17477093" y="1854200"/>
                  </a:lnTo>
                  <a:lnTo>
                    <a:pt x="17259300" y="1854200"/>
                  </a:lnTo>
                  <a:lnTo>
                    <a:pt x="17259300" y="1505940"/>
                  </a:lnTo>
                  <a:lnTo>
                    <a:pt x="16608857" y="1505940"/>
                  </a:lnTo>
                  <a:lnTo>
                    <a:pt x="16608857" y="990600"/>
                  </a:lnTo>
                  <a:lnTo>
                    <a:pt x="17477093" y="990600"/>
                  </a:lnTo>
                  <a:lnTo>
                    <a:pt x="17477093" y="927100"/>
                  </a:lnTo>
                  <a:lnTo>
                    <a:pt x="16608857" y="927100"/>
                  </a:lnTo>
                  <a:lnTo>
                    <a:pt x="16608857" y="50800"/>
                  </a:lnTo>
                  <a:lnTo>
                    <a:pt x="17477093" y="50800"/>
                  </a:lnTo>
                  <a:lnTo>
                    <a:pt x="17477093" y="0"/>
                  </a:lnTo>
                  <a:lnTo>
                    <a:pt x="16547503" y="0"/>
                  </a:lnTo>
                  <a:lnTo>
                    <a:pt x="16547503" y="50800"/>
                  </a:lnTo>
                  <a:lnTo>
                    <a:pt x="16547503" y="927100"/>
                  </a:lnTo>
                  <a:lnTo>
                    <a:pt x="16547503" y="10223500"/>
                  </a:lnTo>
                  <a:lnTo>
                    <a:pt x="15679242" y="10223500"/>
                  </a:lnTo>
                  <a:lnTo>
                    <a:pt x="15679242" y="9347200"/>
                  </a:lnTo>
                  <a:lnTo>
                    <a:pt x="16547503" y="9347200"/>
                  </a:lnTo>
                  <a:lnTo>
                    <a:pt x="16547503" y="9283700"/>
                  </a:lnTo>
                  <a:lnTo>
                    <a:pt x="15679242" y="9283700"/>
                  </a:lnTo>
                  <a:lnTo>
                    <a:pt x="15679242" y="8420100"/>
                  </a:lnTo>
                  <a:lnTo>
                    <a:pt x="16547503" y="8420100"/>
                  </a:lnTo>
                  <a:lnTo>
                    <a:pt x="16547503" y="8356600"/>
                  </a:lnTo>
                  <a:lnTo>
                    <a:pt x="15679242" y="8356600"/>
                  </a:lnTo>
                  <a:lnTo>
                    <a:pt x="15679242" y="8015681"/>
                  </a:lnTo>
                  <a:lnTo>
                    <a:pt x="16547503" y="8015681"/>
                  </a:lnTo>
                  <a:lnTo>
                    <a:pt x="16547503" y="1505940"/>
                  </a:lnTo>
                  <a:lnTo>
                    <a:pt x="15679242" y="1505940"/>
                  </a:lnTo>
                  <a:lnTo>
                    <a:pt x="15679242" y="990600"/>
                  </a:lnTo>
                  <a:lnTo>
                    <a:pt x="16547503" y="990600"/>
                  </a:lnTo>
                  <a:lnTo>
                    <a:pt x="16547503" y="927100"/>
                  </a:lnTo>
                  <a:lnTo>
                    <a:pt x="15679242" y="927100"/>
                  </a:lnTo>
                  <a:lnTo>
                    <a:pt x="15679242" y="50800"/>
                  </a:lnTo>
                  <a:lnTo>
                    <a:pt x="16547503" y="50800"/>
                  </a:lnTo>
                  <a:lnTo>
                    <a:pt x="16547503" y="0"/>
                  </a:lnTo>
                  <a:lnTo>
                    <a:pt x="15617889" y="0"/>
                  </a:lnTo>
                  <a:lnTo>
                    <a:pt x="15617889" y="50800"/>
                  </a:lnTo>
                  <a:lnTo>
                    <a:pt x="15617889" y="927100"/>
                  </a:lnTo>
                  <a:lnTo>
                    <a:pt x="15617889" y="10223500"/>
                  </a:lnTo>
                  <a:lnTo>
                    <a:pt x="14749653" y="10223500"/>
                  </a:lnTo>
                  <a:lnTo>
                    <a:pt x="14749653" y="9347200"/>
                  </a:lnTo>
                  <a:lnTo>
                    <a:pt x="15617889" y="9347200"/>
                  </a:lnTo>
                  <a:lnTo>
                    <a:pt x="15617889" y="9283700"/>
                  </a:lnTo>
                  <a:lnTo>
                    <a:pt x="14749653" y="9283700"/>
                  </a:lnTo>
                  <a:lnTo>
                    <a:pt x="14749653" y="8420100"/>
                  </a:lnTo>
                  <a:lnTo>
                    <a:pt x="15617889" y="8420100"/>
                  </a:lnTo>
                  <a:lnTo>
                    <a:pt x="15617889" y="8356600"/>
                  </a:lnTo>
                  <a:lnTo>
                    <a:pt x="14749653" y="8356600"/>
                  </a:lnTo>
                  <a:lnTo>
                    <a:pt x="14749653" y="8015681"/>
                  </a:lnTo>
                  <a:lnTo>
                    <a:pt x="15617889" y="8015681"/>
                  </a:lnTo>
                  <a:lnTo>
                    <a:pt x="15617889" y="1505940"/>
                  </a:lnTo>
                  <a:lnTo>
                    <a:pt x="14749653" y="1505940"/>
                  </a:lnTo>
                  <a:lnTo>
                    <a:pt x="14749653" y="990600"/>
                  </a:lnTo>
                  <a:lnTo>
                    <a:pt x="15617889" y="990600"/>
                  </a:lnTo>
                  <a:lnTo>
                    <a:pt x="15617889" y="927100"/>
                  </a:lnTo>
                  <a:lnTo>
                    <a:pt x="14749653" y="927100"/>
                  </a:lnTo>
                  <a:lnTo>
                    <a:pt x="14749653" y="50800"/>
                  </a:lnTo>
                  <a:lnTo>
                    <a:pt x="15617889" y="50800"/>
                  </a:lnTo>
                  <a:lnTo>
                    <a:pt x="15617889" y="0"/>
                  </a:lnTo>
                  <a:lnTo>
                    <a:pt x="14688299" y="0"/>
                  </a:lnTo>
                  <a:lnTo>
                    <a:pt x="14688299" y="50800"/>
                  </a:lnTo>
                  <a:lnTo>
                    <a:pt x="14688299" y="927100"/>
                  </a:lnTo>
                  <a:lnTo>
                    <a:pt x="14688299" y="10223500"/>
                  </a:lnTo>
                  <a:lnTo>
                    <a:pt x="13820039" y="10223500"/>
                  </a:lnTo>
                  <a:lnTo>
                    <a:pt x="13820039" y="9347200"/>
                  </a:lnTo>
                  <a:lnTo>
                    <a:pt x="14688299" y="9347200"/>
                  </a:lnTo>
                  <a:lnTo>
                    <a:pt x="14688299" y="9283700"/>
                  </a:lnTo>
                  <a:lnTo>
                    <a:pt x="13820039" y="9283700"/>
                  </a:lnTo>
                  <a:lnTo>
                    <a:pt x="13820039" y="8420100"/>
                  </a:lnTo>
                  <a:lnTo>
                    <a:pt x="14688299" y="8420100"/>
                  </a:lnTo>
                  <a:lnTo>
                    <a:pt x="14688299" y="8356600"/>
                  </a:lnTo>
                  <a:lnTo>
                    <a:pt x="13820039" y="8356600"/>
                  </a:lnTo>
                  <a:lnTo>
                    <a:pt x="13820039" y="8015681"/>
                  </a:lnTo>
                  <a:lnTo>
                    <a:pt x="14688299" y="8015681"/>
                  </a:lnTo>
                  <a:lnTo>
                    <a:pt x="14688299" y="1505940"/>
                  </a:lnTo>
                  <a:lnTo>
                    <a:pt x="13820039" y="1505940"/>
                  </a:lnTo>
                  <a:lnTo>
                    <a:pt x="13820039" y="990600"/>
                  </a:lnTo>
                  <a:lnTo>
                    <a:pt x="14688299" y="990600"/>
                  </a:lnTo>
                  <a:lnTo>
                    <a:pt x="14688299" y="927100"/>
                  </a:lnTo>
                  <a:lnTo>
                    <a:pt x="13820039" y="927100"/>
                  </a:lnTo>
                  <a:lnTo>
                    <a:pt x="13820039" y="50800"/>
                  </a:lnTo>
                  <a:lnTo>
                    <a:pt x="14688299" y="50800"/>
                  </a:lnTo>
                  <a:lnTo>
                    <a:pt x="14688299" y="0"/>
                  </a:lnTo>
                  <a:lnTo>
                    <a:pt x="13758685" y="0"/>
                  </a:lnTo>
                  <a:lnTo>
                    <a:pt x="13758685" y="50800"/>
                  </a:lnTo>
                  <a:lnTo>
                    <a:pt x="13758685" y="927100"/>
                  </a:lnTo>
                  <a:lnTo>
                    <a:pt x="13758685" y="10223500"/>
                  </a:lnTo>
                  <a:lnTo>
                    <a:pt x="12890424" y="10223500"/>
                  </a:lnTo>
                  <a:lnTo>
                    <a:pt x="12890424" y="9347200"/>
                  </a:lnTo>
                  <a:lnTo>
                    <a:pt x="13758685" y="9347200"/>
                  </a:lnTo>
                  <a:lnTo>
                    <a:pt x="13758685" y="9283700"/>
                  </a:lnTo>
                  <a:lnTo>
                    <a:pt x="12890424" y="9283700"/>
                  </a:lnTo>
                  <a:lnTo>
                    <a:pt x="12890424" y="8420100"/>
                  </a:lnTo>
                  <a:lnTo>
                    <a:pt x="13758685" y="8420100"/>
                  </a:lnTo>
                  <a:lnTo>
                    <a:pt x="13758685" y="8356600"/>
                  </a:lnTo>
                  <a:lnTo>
                    <a:pt x="12890424" y="8356600"/>
                  </a:lnTo>
                  <a:lnTo>
                    <a:pt x="12890424" y="8015681"/>
                  </a:lnTo>
                  <a:lnTo>
                    <a:pt x="13758685" y="8015681"/>
                  </a:lnTo>
                  <a:lnTo>
                    <a:pt x="13758685" y="1505940"/>
                  </a:lnTo>
                  <a:lnTo>
                    <a:pt x="12890424" y="1505940"/>
                  </a:lnTo>
                  <a:lnTo>
                    <a:pt x="12890424" y="990600"/>
                  </a:lnTo>
                  <a:lnTo>
                    <a:pt x="13758685" y="990600"/>
                  </a:lnTo>
                  <a:lnTo>
                    <a:pt x="13758685" y="927100"/>
                  </a:lnTo>
                  <a:lnTo>
                    <a:pt x="12890424" y="927100"/>
                  </a:lnTo>
                  <a:lnTo>
                    <a:pt x="12890424" y="50800"/>
                  </a:lnTo>
                  <a:lnTo>
                    <a:pt x="13758685" y="50800"/>
                  </a:lnTo>
                  <a:lnTo>
                    <a:pt x="13758685" y="0"/>
                  </a:lnTo>
                  <a:lnTo>
                    <a:pt x="12829083" y="0"/>
                  </a:lnTo>
                  <a:lnTo>
                    <a:pt x="12829083" y="8420100"/>
                  </a:lnTo>
                  <a:lnTo>
                    <a:pt x="12829083" y="9283700"/>
                  </a:lnTo>
                  <a:lnTo>
                    <a:pt x="12829083" y="9347200"/>
                  </a:lnTo>
                  <a:lnTo>
                    <a:pt x="12829083" y="10223500"/>
                  </a:lnTo>
                  <a:lnTo>
                    <a:pt x="11960835" y="10223500"/>
                  </a:lnTo>
                  <a:lnTo>
                    <a:pt x="11960835" y="9347200"/>
                  </a:lnTo>
                  <a:lnTo>
                    <a:pt x="12829083" y="9347200"/>
                  </a:lnTo>
                  <a:lnTo>
                    <a:pt x="12829083" y="9283700"/>
                  </a:lnTo>
                  <a:lnTo>
                    <a:pt x="11960835" y="9283700"/>
                  </a:lnTo>
                  <a:lnTo>
                    <a:pt x="11960835" y="8420100"/>
                  </a:lnTo>
                  <a:lnTo>
                    <a:pt x="12829083" y="8420100"/>
                  </a:lnTo>
                  <a:lnTo>
                    <a:pt x="12829083" y="0"/>
                  </a:lnTo>
                  <a:lnTo>
                    <a:pt x="12829070" y="50800"/>
                  </a:lnTo>
                  <a:lnTo>
                    <a:pt x="12829070" y="927100"/>
                  </a:lnTo>
                  <a:lnTo>
                    <a:pt x="12829070" y="990600"/>
                  </a:lnTo>
                  <a:lnTo>
                    <a:pt x="12829070" y="1505940"/>
                  </a:lnTo>
                  <a:lnTo>
                    <a:pt x="12829070" y="8015681"/>
                  </a:lnTo>
                  <a:lnTo>
                    <a:pt x="12829070" y="8356600"/>
                  </a:lnTo>
                  <a:lnTo>
                    <a:pt x="11960809" y="8356600"/>
                  </a:lnTo>
                  <a:lnTo>
                    <a:pt x="11960809" y="8015681"/>
                  </a:lnTo>
                  <a:lnTo>
                    <a:pt x="12829070" y="8015681"/>
                  </a:lnTo>
                  <a:lnTo>
                    <a:pt x="12829070" y="1505940"/>
                  </a:lnTo>
                  <a:lnTo>
                    <a:pt x="11960809" y="1505940"/>
                  </a:lnTo>
                  <a:lnTo>
                    <a:pt x="11960809" y="990600"/>
                  </a:lnTo>
                  <a:lnTo>
                    <a:pt x="12829070" y="990600"/>
                  </a:lnTo>
                  <a:lnTo>
                    <a:pt x="12829070" y="927100"/>
                  </a:lnTo>
                  <a:lnTo>
                    <a:pt x="11960809" y="927100"/>
                  </a:lnTo>
                  <a:lnTo>
                    <a:pt x="11960809" y="50800"/>
                  </a:lnTo>
                  <a:lnTo>
                    <a:pt x="12829070" y="50800"/>
                  </a:lnTo>
                  <a:lnTo>
                    <a:pt x="12829070" y="0"/>
                  </a:lnTo>
                  <a:lnTo>
                    <a:pt x="11899481" y="0"/>
                  </a:lnTo>
                  <a:lnTo>
                    <a:pt x="11899481" y="50800"/>
                  </a:lnTo>
                  <a:lnTo>
                    <a:pt x="11899481" y="927100"/>
                  </a:lnTo>
                  <a:lnTo>
                    <a:pt x="11899481" y="10223500"/>
                  </a:lnTo>
                  <a:lnTo>
                    <a:pt x="11031220" y="10223500"/>
                  </a:lnTo>
                  <a:lnTo>
                    <a:pt x="11031220" y="9347200"/>
                  </a:lnTo>
                  <a:lnTo>
                    <a:pt x="11899481" y="9347200"/>
                  </a:lnTo>
                  <a:lnTo>
                    <a:pt x="11899481" y="9283700"/>
                  </a:lnTo>
                  <a:lnTo>
                    <a:pt x="11031220" y="9283700"/>
                  </a:lnTo>
                  <a:lnTo>
                    <a:pt x="11031220" y="8420100"/>
                  </a:lnTo>
                  <a:lnTo>
                    <a:pt x="11899481" y="8420100"/>
                  </a:lnTo>
                  <a:lnTo>
                    <a:pt x="11899481" y="8356600"/>
                  </a:lnTo>
                  <a:lnTo>
                    <a:pt x="11031220" y="8356600"/>
                  </a:lnTo>
                  <a:lnTo>
                    <a:pt x="11031220" y="8015681"/>
                  </a:lnTo>
                  <a:lnTo>
                    <a:pt x="11899481" y="8015681"/>
                  </a:lnTo>
                  <a:lnTo>
                    <a:pt x="11899481" y="1505940"/>
                  </a:lnTo>
                  <a:lnTo>
                    <a:pt x="11031220" y="1505940"/>
                  </a:lnTo>
                  <a:lnTo>
                    <a:pt x="11031220" y="990600"/>
                  </a:lnTo>
                  <a:lnTo>
                    <a:pt x="11899481" y="990600"/>
                  </a:lnTo>
                  <a:lnTo>
                    <a:pt x="11899481" y="927100"/>
                  </a:lnTo>
                  <a:lnTo>
                    <a:pt x="11031220" y="927100"/>
                  </a:lnTo>
                  <a:lnTo>
                    <a:pt x="11031220" y="50800"/>
                  </a:lnTo>
                  <a:lnTo>
                    <a:pt x="11899481" y="50800"/>
                  </a:lnTo>
                  <a:lnTo>
                    <a:pt x="11899481" y="0"/>
                  </a:lnTo>
                  <a:lnTo>
                    <a:pt x="10969879" y="0"/>
                  </a:lnTo>
                  <a:lnTo>
                    <a:pt x="10969879" y="50800"/>
                  </a:lnTo>
                  <a:lnTo>
                    <a:pt x="10969879" y="927100"/>
                  </a:lnTo>
                  <a:lnTo>
                    <a:pt x="10969879" y="8015681"/>
                  </a:lnTo>
                  <a:lnTo>
                    <a:pt x="10969879" y="8356600"/>
                  </a:lnTo>
                  <a:lnTo>
                    <a:pt x="10969879" y="8420100"/>
                  </a:lnTo>
                  <a:lnTo>
                    <a:pt x="10969879" y="9283700"/>
                  </a:lnTo>
                  <a:lnTo>
                    <a:pt x="10969866" y="9347200"/>
                  </a:lnTo>
                  <a:lnTo>
                    <a:pt x="10969866" y="10223500"/>
                  </a:lnTo>
                  <a:lnTo>
                    <a:pt x="10101618" y="10223500"/>
                  </a:lnTo>
                  <a:lnTo>
                    <a:pt x="10101618" y="9347200"/>
                  </a:lnTo>
                  <a:lnTo>
                    <a:pt x="10969866" y="9347200"/>
                  </a:lnTo>
                  <a:lnTo>
                    <a:pt x="10969866" y="9283700"/>
                  </a:lnTo>
                  <a:lnTo>
                    <a:pt x="10101618" y="9283700"/>
                  </a:lnTo>
                  <a:lnTo>
                    <a:pt x="10101618" y="8420100"/>
                  </a:lnTo>
                  <a:lnTo>
                    <a:pt x="10969879" y="8420100"/>
                  </a:lnTo>
                  <a:lnTo>
                    <a:pt x="10969879" y="8356600"/>
                  </a:lnTo>
                  <a:lnTo>
                    <a:pt x="10101618" y="8356600"/>
                  </a:lnTo>
                  <a:lnTo>
                    <a:pt x="10101618" y="8015681"/>
                  </a:lnTo>
                  <a:lnTo>
                    <a:pt x="10969879" y="8015681"/>
                  </a:lnTo>
                  <a:lnTo>
                    <a:pt x="10969879" y="927100"/>
                  </a:lnTo>
                  <a:lnTo>
                    <a:pt x="10969866" y="990600"/>
                  </a:lnTo>
                  <a:lnTo>
                    <a:pt x="10969866" y="1505940"/>
                  </a:lnTo>
                  <a:lnTo>
                    <a:pt x="10101618" y="1505940"/>
                  </a:lnTo>
                  <a:lnTo>
                    <a:pt x="10101618" y="990600"/>
                  </a:lnTo>
                  <a:lnTo>
                    <a:pt x="10969866" y="990600"/>
                  </a:lnTo>
                  <a:lnTo>
                    <a:pt x="10969866" y="927100"/>
                  </a:lnTo>
                  <a:lnTo>
                    <a:pt x="10101618" y="927100"/>
                  </a:lnTo>
                  <a:lnTo>
                    <a:pt x="10101618" y="50800"/>
                  </a:lnTo>
                  <a:lnTo>
                    <a:pt x="10969879" y="50800"/>
                  </a:lnTo>
                  <a:lnTo>
                    <a:pt x="10969879" y="0"/>
                  </a:lnTo>
                  <a:lnTo>
                    <a:pt x="10040264" y="0"/>
                  </a:lnTo>
                  <a:lnTo>
                    <a:pt x="10040264" y="50800"/>
                  </a:lnTo>
                  <a:lnTo>
                    <a:pt x="10040264" y="927100"/>
                  </a:lnTo>
                  <a:lnTo>
                    <a:pt x="10040264" y="10223500"/>
                  </a:lnTo>
                  <a:lnTo>
                    <a:pt x="9177325" y="10223500"/>
                  </a:lnTo>
                  <a:lnTo>
                    <a:pt x="9177325" y="9347200"/>
                  </a:lnTo>
                  <a:lnTo>
                    <a:pt x="10040264" y="9347200"/>
                  </a:lnTo>
                  <a:lnTo>
                    <a:pt x="10040264" y="9283700"/>
                  </a:lnTo>
                  <a:lnTo>
                    <a:pt x="9177325" y="9283700"/>
                  </a:lnTo>
                  <a:lnTo>
                    <a:pt x="9177325" y="8420100"/>
                  </a:lnTo>
                  <a:lnTo>
                    <a:pt x="10040264" y="8420100"/>
                  </a:lnTo>
                  <a:lnTo>
                    <a:pt x="10040264" y="8356600"/>
                  </a:lnTo>
                  <a:lnTo>
                    <a:pt x="9177325" y="8356600"/>
                  </a:lnTo>
                  <a:lnTo>
                    <a:pt x="9177325" y="8015681"/>
                  </a:lnTo>
                  <a:lnTo>
                    <a:pt x="10040264" y="8015681"/>
                  </a:lnTo>
                  <a:lnTo>
                    <a:pt x="10040264" y="1505940"/>
                  </a:lnTo>
                  <a:lnTo>
                    <a:pt x="9177325" y="1505940"/>
                  </a:lnTo>
                  <a:lnTo>
                    <a:pt x="9177325" y="990600"/>
                  </a:lnTo>
                  <a:lnTo>
                    <a:pt x="10040264" y="990600"/>
                  </a:lnTo>
                  <a:lnTo>
                    <a:pt x="10040264" y="927100"/>
                  </a:lnTo>
                  <a:lnTo>
                    <a:pt x="9177325" y="927100"/>
                  </a:lnTo>
                  <a:lnTo>
                    <a:pt x="9177325" y="50800"/>
                  </a:lnTo>
                  <a:lnTo>
                    <a:pt x="10040264" y="50800"/>
                  </a:lnTo>
                  <a:lnTo>
                    <a:pt x="10040264" y="0"/>
                  </a:lnTo>
                  <a:lnTo>
                    <a:pt x="9168346" y="0"/>
                  </a:lnTo>
                  <a:lnTo>
                    <a:pt x="9119641" y="0"/>
                  </a:lnTo>
                  <a:lnTo>
                    <a:pt x="9110650" y="0"/>
                  </a:lnTo>
                  <a:lnTo>
                    <a:pt x="9110650" y="50800"/>
                  </a:lnTo>
                  <a:lnTo>
                    <a:pt x="9110650" y="10223500"/>
                  </a:lnTo>
                  <a:lnTo>
                    <a:pt x="8247735" y="10223500"/>
                  </a:lnTo>
                  <a:lnTo>
                    <a:pt x="8247735" y="9347200"/>
                  </a:lnTo>
                  <a:lnTo>
                    <a:pt x="9110650" y="9347200"/>
                  </a:lnTo>
                  <a:lnTo>
                    <a:pt x="9110650" y="9283700"/>
                  </a:lnTo>
                  <a:lnTo>
                    <a:pt x="8247735" y="9283700"/>
                  </a:lnTo>
                  <a:lnTo>
                    <a:pt x="8247735" y="8420100"/>
                  </a:lnTo>
                  <a:lnTo>
                    <a:pt x="9110650" y="8420100"/>
                  </a:lnTo>
                  <a:lnTo>
                    <a:pt x="9110650" y="8356600"/>
                  </a:lnTo>
                  <a:lnTo>
                    <a:pt x="8247735" y="8356600"/>
                  </a:lnTo>
                  <a:lnTo>
                    <a:pt x="8247735" y="8015681"/>
                  </a:lnTo>
                  <a:lnTo>
                    <a:pt x="9110650" y="8015681"/>
                  </a:lnTo>
                  <a:lnTo>
                    <a:pt x="9110650" y="1505940"/>
                  </a:lnTo>
                  <a:lnTo>
                    <a:pt x="8247735" y="1505940"/>
                  </a:lnTo>
                  <a:lnTo>
                    <a:pt x="8247735" y="990600"/>
                  </a:lnTo>
                  <a:lnTo>
                    <a:pt x="9110650" y="990600"/>
                  </a:lnTo>
                  <a:lnTo>
                    <a:pt x="9110650" y="927100"/>
                  </a:lnTo>
                  <a:lnTo>
                    <a:pt x="8247735" y="927100"/>
                  </a:lnTo>
                  <a:lnTo>
                    <a:pt x="8247735" y="50800"/>
                  </a:lnTo>
                  <a:lnTo>
                    <a:pt x="9110650" y="50800"/>
                  </a:lnTo>
                  <a:lnTo>
                    <a:pt x="9110650" y="0"/>
                  </a:lnTo>
                  <a:lnTo>
                    <a:pt x="8186382" y="0"/>
                  </a:lnTo>
                  <a:lnTo>
                    <a:pt x="8186382" y="50800"/>
                  </a:lnTo>
                  <a:lnTo>
                    <a:pt x="8186382" y="927100"/>
                  </a:lnTo>
                  <a:lnTo>
                    <a:pt x="8186382" y="10223500"/>
                  </a:lnTo>
                  <a:lnTo>
                    <a:pt x="7318121" y="10223500"/>
                  </a:lnTo>
                  <a:lnTo>
                    <a:pt x="7318121" y="9347200"/>
                  </a:lnTo>
                  <a:lnTo>
                    <a:pt x="8186382" y="9347200"/>
                  </a:lnTo>
                  <a:lnTo>
                    <a:pt x="8186382" y="9283700"/>
                  </a:lnTo>
                  <a:lnTo>
                    <a:pt x="7318121" y="9283700"/>
                  </a:lnTo>
                  <a:lnTo>
                    <a:pt x="7318121" y="8420100"/>
                  </a:lnTo>
                  <a:lnTo>
                    <a:pt x="8186382" y="8420100"/>
                  </a:lnTo>
                  <a:lnTo>
                    <a:pt x="8186382" y="8356600"/>
                  </a:lnTo>
                  <a:lnTo>
                    <a:pt x="7318121" y="8356600"/>
                  </a:lnTo>
                  <a:lnTo>
                    <a:pt x="7318121" y="8015681"/>
                  </a:lnTo>
                  <a:lnTo>
                    <a:pt x="8186382" y="8015681"/>
                  </a:lnTo>
                  <a:lnTo>
                    <a:pt x="8186382" y="1505940"/>
                  </a:lnTo>
                  <a:lnTo>
                    <a:pt x="7318121" y="1505940"/>
                  </a:lnTo>
                  <a:lnTo>
                    <a:pt x="7318121" y="990600"/>
                  </a:lnTo>
                  <a:lnTo>
                    <a:pt x="8186382" y="990600"/>
                  </a:lnTo>
                  <a:lnTo>
                    <a:pt x="8186382" y="927100"/>
                  </a:lnTo>
                  <a:lnTo>
                    <a:pt x="7318121" y="927100"/>
                  </a:lnTo>
                  <a:lnTo>
                    <a:pt x="7318121" y="50800"/>
                  </a:lnTo>
                  <a:lnTo>
                    <a:pt x="8186382" y="50800"/>
                  </a:lnTo>
                  <a:lnTo>
                    <a:pt x="8186382" y="0"/>
                  </a:lnTo>
                  <a:lnTo>
                    <a:pt x="7256767" y="0"/>
                  </a:lnTo>
                  <a:lnTo>
                    <a:pt x="7256767" y="50800"/>
                  </a:lnTo>
                  <a:lnTo>
                    <a:pt x="7256767" y="927100"/>
                  </a:lnTo>
                  <a:lnTo>
                    <a:pt x="7256767" y="10223500"/>
                  </a:lnTo>
                  <a:lnTo>
                    <a:pt x="6388532" y="10223500"/>
                  </a:lnTo>
                  <a:lnTo>
                    <a:pt x="6388532" y="9347200"/>
                  </a:lnTo>
                  <a:lnTo>
                    <a:pt x="7256767" y="9347200"/>
                  </a:lnTo>
                  <a:lnTo>
                    <a:pt x="7256767" y="9283700"/>
                  </a:lnTo>
                  <a:lnTo>
                    <a:pt x="6388532" y="9283700"/>
                  </a:lnTo>
                  <a:lnTo>
                    <a:pt x="6388532" y="8420100"/>
                  </a:lnTo>
                  <a:lnTo>
                    <a:pt x="7256767" y="8420100"/>
                  </a:lnTo>
                  <a:lnTo>
                    <a:pt x="7256767" y="8356600"/>
                  </a:lnTo>
                  <a:lnTo>
                    <a:pt x="6388532" y="8356600"/>
                  </a:lnTo>
                  <a:lnTo>
                    <a:pt x="6388532" y="8015681"/>
                  </a:lnTo>
                  <a:lnTo>
                    <a:pt x="7256767" y="8015681"/>
                  </a:lnTo>
                  <a:lnTo>
                    <a:pt x="7256767" y="1505940"/>
                  </a:lnTo>
                  <a:lnTo>
                    <a:pt x="6388532" y="1505940"/>
                  </a:lnTo>
                  <a:lnTo>
                    <a:pt x="6388532" y="990600"/>
                  </a:lnTo>
                  <a:lnTo>
                    <a:pt x="7256767" y="990600"/>
                  </a:lnTo>
                  <a:lnTo>
                    <a:pt x="7256767" y="927100"/>
                  </a:lnTo>
                  <a:lnTo>
                    <a:pt x="6388532" y="927100"/>
                  </a:lnTo>
                  <a:lnTo>
                    <a:pt x="6388532" y="50800"/>
                  </a:lnTo>
                  <a:lnTo>
                    <a:pt x="7256767" y="50800"/>
                  </a:lnTo>
                  <a:lnTo>
                    <a:pt x="7256767" y="0"/>
                  </a:lnTo>
                  <a:lnTo>
                    <a:pt x="6327178" y="0"/>
                  </a:lnTo>
                  <a:lnTo>
                    <a:pt x="6327178" y="50800"/>
                  </a:lnTo>
                  <a:lnTo>
                    <a:pt x="6327178" y="927100"/>
                  </a:lnTo>
                  <a:lnTo>
                    <a:pt x="6327178" y="10223500"/>
                  </a:lnTo>
                  <a:lnTo>
                    <a:pt x="5458917" y="10223500"/>
                  </a:lnTo>
                  <a:lnTo>
                    <a:pt x="5458917" y="9347200"/>
                  </a:lnTo>
                  <a:lnTo>
                    <a:pt x="6327178" y="9347200"/>
                  </a:lnTo>
                  <a:lnTo>
                    <a:pt x="6327178" y="9283700"/>
                  </a:lnTo>
                  <a:lnTo>
                    <a:pt x="5458917" y="9283700"/>
                  </a:lnTo>
                  <a:lnTo>
                    <a:pt x="5458917" y="8420100"/>
                  </a:lnTo>
                  <a:lnTo>
                    <a:pt x="6327178" y="8420100"/>
                  </a:lnTo>
                  <a:lnTo>
                    <a:pt x="6327178" y="8356600"/>
                  </a:lnTo>
                  <a:lnTo>
                    <a:pt x="5458917" y="8356600"/>
                  </a:lnTo>
                  <a:lnTo>
                    <a:pt x="5458917" y="8015681"/>
                  </a:lnTo>
                  <a:lnTo>
                    <a:pt x="6327178" y="8015681"/>
                  </a:lnTo>
                  <a:lnTo>
                    <a:pt x="6327178" y="1505940"/>
                  </a:lnTo>
                  <a:lnTo>
                    <a:pt x="5458917" y="1505940"/>
                  </a:lnTo>
                  <a:lnTo>
                    <a:pt x="5458917" y="990600"/>
                  </a:lnTo>
                  <a:lnTo>
                    <a:pt x="6327178" y="990600"/>
                  </a:lnTo>
                  <a:lnTo>
                    <a:pt x="6327178" y="927100"/>
                  </a:lnTo>
                  <a:lnTo>
                    <a:pt x="5458917" y="927100"/>
                  </a:lnTo>
                  <a:lnTo>
                    <a:pt x="5458917" y="50800"/>
                  </a:lnTo>
                  <a:lnTo>
                    <a:pt x="6327178" y="50800"/>
                  </a:lnTo>
                  <a:lnTo>
                    <a:pt x="6327178" y="0"/>
                  </a:lnTo>
                  <a:lnTo>
                    <a:pt x="5397563" y="0"/>
                  </a:lnTo>
                  <a:lnTo>
                    <a:pt x="5397563" y="50800"/>
                  </a:lnTo>
                  <a:lnTo>
                    <a:pt x="5397563" y="927100"/>
                  </a:lnTo>
                  <a:lnTo>
                    <a:pt x="5397563" y="10223500"/>
                  </a:lnTo>
                  <a:lnTo>
                    <a:pt x="4529328" y="10223500"/>
                  </a:lnTo>
                  <a:lnTo>
                    <a:pt x="4529328" y="9347200"/>
                  </a:lnTo>
                  <a:lnTo>
                    <a:pt x="5397563" y="9347200"/>
                  </a:lnTo>
                  <a:lnTo>
                    <a:pt x="5397563" y="9283700"/>
                  </a:lnTo>
                  <a:lnTo>
                    <a:pt x="4529328" y="9283700"/>
                  </a:lnTo>
                  <a:lnTo>
                    <a:pt x="4529328" y="8420100"/>
                  </a:lnTo>
                  <a:lnTo>
                    <a:pt x="5397563" y="8420100"/>
                  </a:lnTo>
                  <a:lnTo>
                    <a:pt x="5397563" y="8356600"/>
                  </a:lnTo>
                  <a:lnTo>
                    <a:pt x="4529328" y="8356600"/>
                  </a:lnTo>
                  <a:lnTo>
                    <a:pt x="4529328" y="8015681"/>
                  </a:lnTo>
                  <a:lnTo>
                    <a:pt x="5397563" y="8015681"/>
                  </a:lnTo>
                  <a:lnTo>
                    <a:pt x="5397563" y="1505940"/>
                  </a:lnTo>
                  <a:lnTo>
                    <a:pt x="4529328" y="1505940"/>
                  </a:lnTo>
                  <a:lnTo>
                    <a:pt x="4529328" y="990600"/>
                  </a:lnTo>
                  <a:lnTo>
                    <a:pt x="5397563" y="990600"/>
                  </a:lnTo>
                  <a:lnTo>
                    <a:pt x="5397563" y="927100"/>
                  </a:lnTo>
                  <a:lnTo>
                    <a:pt x="4529328" y="927100"/>
                  </a:lnTo>
                  <a:lnTo>
                    <a:pt x="4529328" y="50800"/>
                  </a:lnTo>
                  <a:lnTo>
                    <a:pt x="5397563" y="50800"/>
                  </a:lnTo>
                  <a:lnTo>
                    <a:pt x="5397563" y="0"/>
                  </a:lnTo>
                  <a:lnTo>
                    <a:pt x="4467974" y="0"/>
                  </a:lnTo>
                  <a:lnTo>
                    <a:pt x="4467974" y="50800"/>
                  </a:lnTo>
                  <a:lnTo>
                    <a:pt x="4467974" y="927100"/>
                  </a:lnTo>
                  <a:lnTo>
                    <a:pt x="4467974" y="10223500"/>
                  </a:lnTo>
                  <a:lnTo>
                    <a:pt x="3599713" y="10223500"/>
                  </a:lnTo>
                  <a:lnTo>
                    <a:pt x="3599713" y="9347200"/>
                  </a:lnTo>
                  <a:lnTo>
                    <a:pt x="4467974" y="9347200"/>
                  </a:lnTo>
                  <a:lnTo>
                    <a:pt x="4467974" y="9283700"/>
                  </a:lnTo>
                  <a:lnTo>
                    <a:pt x="3599713" y="9283700"/>
                  </a:lnTo>
                  <a:lnTo>
                    <a:pt x="3599713" y="8420100"/>
                  </a:lnTo>
                  <a:lnTo>
                    <a:pt x="4467974" y="8420100"/>
                  </a:lnTo>
                  <a:lnTo>
                    <a:pt x="4467974" y="8356600"/>
                  </a:lnTo>
                  <a:lnTo>
                    <a:pt x="3599713" y="8356600"/>
                  </a:lnTo>
                  <a:lnTo>
                    <a:pt x="3599713" y="8015681"/>
                  </a:lnTo>
                  <a:lnTo>
                    <a:pt x="4467974" y="8015681"/>
                  </a:lnTo>
                  <a:lnTo>
                    <a:pt x="4467974" y="1505940"/>
                  </a:lnTo>
                  <a:lnTo>
                    <a:pt x="3599713" y="1505940"/>
                  </a:lnTo>
                  <a:lnTo>
                    <a:pt x="3599713" y="990600"/>
                  </a:lnTo>
                  <a:lnTo>
                    <a:pt x="4467974" y="990600"/>
                  </a:lnTo>
                  <a:lnTo>
                    <a:pt x="4467974" y="927100"/>
                  </a:lnTo>
                  <a:lnTo>
                    <a:pt x="3599713" y="927100"/>
                  </a:lnTo>
                  <a:lnTo>
                    <a:pt x="3599713" y="50800"/>
                  </a:lnTo>
                  <a:lnTo>
                    <a:pt x="4467974" y="50800"/>
                  </a:lnTo>
                  <a:lnTo>
                    <a:pt x="4467974" y="0"/>
                  </a:lnTo>
                  <a:lnTo>
                    <a:pt x="3538359" y="0"/>
                  </a:lnTo>
                  <a:lnTo>
                    <a:pt x="3538359" y="50800"/>
                  </a:lnTo>
                  <a:lnTo>
                    <a:pt x="3538359" y="927100"/>
                  </a:lnTo>
                  <a:lnTo>
                    <a:pt x="3538359" y="10223500"/>
                  </a:lnTo>
                  <a:lnTo>
                    <a:pt x="2670098" y="10223500"/>
                  </a:lnTo>
                  <a:lnTo>
                    <a:pt x="2670098" y="9347200"/>
                  </a:lnTo>
                  <a:lnTo>
                    <a:pt x="3538359" y="9347200"/>
                  </a:lnTo>
                  <a:lnTo>
                    <a:pt x="3538359" y="9283700"/>
                  </a:lnTo>
                  <a:lnTo>
                    <a:pt x="2670098" y="9283700"/>
                  </a:lnTo>
                  <a:lnTo>
                    <a:pt x="2670098" y="8420100"/>
                  </a:lnTo>
                  <a:lnTo>
                    <a:pt x="3538359" y="8420100"/>
                  </a:lnTo>
                  <a:lnTo>
                    <a:pt x="3538359" y="8356600"/>
                  </a:lnTo>
                  <a:lnTo>
                    <a:pt x="2670098" y="8356600"/>
                  </a:lnTo>
                  <a:lnTo>
                    <a:pt x="2670098" y="8015681"/>
                  </a:lnTo>
                  <a:lnTo>
                    <a:pt x="3538359" y="8015681"/>
                  </a:lnTo>
                  <a:lnTo>
                    <a:pt x="3538359" y="1505940"/>
                  </a:lnTo>
                  <a:lnTo>
                    <a:pt x="2670098" y="1505940"/>
                  </a:lnTo>
                  <a:lnTo>
                    <a:pt x="2670098" y="990600"/>
                  </a:lnTo>
                  <a:lnTo>
                    <a:pt x="3538359" y="990600"/>
                  </a:lnTo>
                  <a:lnTo>
                    <a:pt x="3538359" y="927100"/>
                  </a:lnTo>
                  <a:lnTo>
                    <a:pt x="2670098" y="927100"/>
                  </a:lnTo>
                  <a:lnTo>
                    <a:pt x="2670098" y="50800"/>
                  </a:lnTo>
                  <a:lnTo>
                    <a:pt x="3538359" y="50800"/>
                  </a:lnTo>
                  <a:lnTo>
                    <a:pt x="3538359" y="0"/>
                  </a:lnTo>
                  <a:lnTo>
                    <a:pt x="2608770" y="0"/>
                  </a:lnTo>
                  <a:lnTo>
                    <a:pt x="2608770" y="8420100"/>
                  </a:lnTo>
                  <a:lnTo>
                    <a:pt x="2608770" y="9283700"/>
                  </a:lnTo>
                  <a:lnTo>
                    <a:pt x="2608770" y="9347200"/>
                  </a:lnTo>
                  <a:lnTo>
                    <a:pt x="2608770" y="10223500"/>
                  </a:lnTo>
                  <a:lnTo>
                    <a:pt x="1740509" y="10223500"/>
                  </a:lnTo>
                  <a:lnTo>
                    <a:pt x="1740509" y="9347200"/>
                  </a:lnTo>
                  <a:lnTo>
                    <a:pt x="2608770" y="9347200"/>
                  </a:lnTo>
                  <a:lnTo>
                    <a:pt x="2608770" y="9283700"/>
                  </a:lnTo>
                  <a:lnTo>
                    <a:pt x="1740509" y="9283700"/>
                  </a:lnTo>
                  <a:lnTo>
                    <a:pt x="1740509" y="8420100"/>
                  </a:lnTo>
                  <a:lnTo>
                    <a:pt x="2608770" y="8420100"/>
                  </a:lnTo>
                  <a:lnTo>
                    <a:pt x="2608770" y="0"/>
                  </a:lnTo>
                  <a:lnTo>
                    <a:pt x="2608745" y="50800"/>
                  </a:lnTo>
                  <a:lnTo>
                    <a:pt x="2608745" y="927100"/>
                  </a:lnTo>
                  <a:lnTo>
                    <a:pt x="2608745" y="990600"/>
                  </a:lnTo>
                  <a:lnTo>
                    <a:pt x="2608745" y="1505940"/>
                  </a:lnTo>
                  <a:lnTo>
                    <a:pt x="2608745" y="8015681"/>
                  </a:lnTo>
                  <a:lnTo>
                    <a:pt x="2608745" y="8356600"/>
                  </a:lnTo>
                  <a:lnTo>
                    <a:pt x="1740484" y="8356600"/>
                  </a:lnTo>
                  <a:lnTo>
                    <a:pt x="1740484" y="8015681"/>
                  </a:lnTo>
                  <a:lnTo>
                    <a:pt x="2608745" y="8015681"/>
                  </a:lnTo>
                  <a:lnTo>
                    <a:pt x="2608745" y="1505940"/>
                  </a:lnTo>
                  <a:lnTo>
                    <a:pt x="1740484" y="1505940"/>
                  </a:lnTo>
                  <a:lnTo>
                    <a:pt x="1740484" y="990600"/>
                  </a:lnTo>
                  <a:lnTo>
                    <a:pt x="2608745" y="990600"/>
                  </a:lnTo>
                  <a:lnTo>
                    <a:pt x="2608745" y="927100"/>
                  </a:lnTo>
                  <a:lnTo>
                    <a:pt x="1740484" y="927100"/>
                  </a:lnTo>
                  <a:lnTo>
                    <a:pt x="1740484" y="50800"/>
                  </a:lnTo>
                  <a:lnTo>
                    <a:pt x="2608745" y="50800"/>
                  </a:lnTo>
                  <a:lnTo>
                    <a:pt x="2608745" y="0"/>
                  </a:lnTo>
                  <a:lnTo>
                    <a:pt x="1679155" y="0"/>
                  </a:lnTo>
                  <a:lnTo>
                    <a:pt x="1679155" y="50800"/>
                  </a:lnTo>
                  <a:lnTo>
                    <a:pt x="1679155" y="927100"/>
                  </a:lnTo>
                  <a:lnTo>
                    <a:pt x="1679155" y="10223500"/>
                  </a:lnTo>
                  <a:lnTo>
                    <a:pt x="810895" y="10223500"/>
                  </a:lnTo>
                  <a:lnTo>
                    <a:pt x="810895" y="9347200"/>
                  </a:lnTo>
                  <a:lnTo>
                    <a:pt x="1679155" y="9347200"/>
                  </a:lnTo>
                  <a:lnTo>
                    <a:pt x="1679155" y="9283700"/>
                  </a:lnTo>
                  <a:lnTo>
                    <a:pt x="810895" y="9283700"/>
                  </a:lnTo>
                  <a:lnTo>
                    <a:pt x="810895" y="8420100"/>
                  </a:lnTo>
                  <a:lnTo>
                    <a:pt x="1679155" y="8420100"/>
                  </a:lnTo>
                  <a:lnTo>
                    <a:pt x="1679155" y="8356600"/>
                  </a:lnTo>
                  <a:lnTo>
                    <a:pt x="810895" y="8356600"/>
                  </a:lnTo>
                  <a:lnTo>
                    <a:pt x="810895" y="7493000"/>
                  </a:lnTo>
                  <a:lnTo>
                    <a:pt x="1028687" y="7493000"/>
                  </a:lnTo>
                  <a:lnTo>
                    <a:pt x="1028687" y="8015681"/>
                  </a:lnTo>
                  <a:lnTo>
                    <a:pt x="1679155" y="8015681"/>
                  </a:lnTo>
                  <a:lnTo>
                    <a:pt x="1679155" y="1505940"/>
                  </a:lnTo>
                  <a:lnTo>
                    <a:pt x="1028687" y="1505940"/>
                  </a:lnTo>
                  <a:lnTo>
                    <a:pt x="1028687" y="1854200"/>
                  </a:lnTo>
                  <a:lnTo>
                    <a:pt x="1028687" y="1917700"/>
                  </a:lnTo>
                  <a:lnTo>
                    <a:pt x="1028687" y="7429500"/>
                  </a:lnTo>
                  <a:lnTo>
                    <a:pt x="810895" y="7429500"/>
                  </a:lnTo>
                  <a:lnTo>
                    <a:pt x="810895" y="6565900"/>
                  </a:lnTo>
                  <a:lnTo>
                    <a:pt x="1028687" y="6565900"/>
                  </a:lnTo>
                  <a:lnTo>
                    <a:pt x="1028687" y="6502400"/>
                  </a:lnTo>
                  <a:lnTo>
                    <a:pt x="810895" y="6502400"/>
                  </a:lnTo>
                  <a:lnTo>
                    <a:pt x="810895" y="5638800"/>
                  </a:lnTo>
                  <a:lnTo>
                    <a:pt x="1028687" y="5638800"/>
                  </a:lnTo>
                  <a:lnTo>
                    <a:pt x="1028687" y="5575300"/>
                  </a:lnTo>
                  <a:lnTo>
                    <a:pt x="810895" y="5575300"/>
                  </a:lnTo>
                  <a:lnTo>
                    <a:pt x="810895" y="4699000"/>
                  </a:lnTo>
                  <a:lnTo>
                    <a:pt x="1028687" y="4699000"/>
                  </a:lnTo>
                  <a:lnTo>
                    <a:pt x="1028687" y="4635500"/>
                  </a:lnTo>
                  <a:lnTo>
                    <a:pt x="810895" y="4635500"/>
                  </a:lnTo>
                  <a:lnTo>
                    <a:pt x="810895" y="3771900"/>
                  </a:lnTo>
                  <a:lnTo>
                    <a:pt x="1028687" y="3771900"/>
                  </a:lnTo>
                  <a:lnTo>
                    <a:pt x="1028687" y="3708400"/>
                  </a:lnTo>
                  <a:lnTo>
                    <a:pt x="810895" y="3708400"/>
                  </a:lnTo>
                  <a:lnTo>
                    <a:pt x="810895" y="2844800"/>
                  </a:lnTo>
                  <a:lnTo>
                    <a:pt x="1028687" y="2844800"/>
                  </a:lnTo>
                  <a:lnTo>
                    <a:pt x="1028687" y="2781300"/>
                  </a:lnTo>
                  <a:lnTo>
                    <a:pt x="810895" y="2781300"/>
                  </a:lnTo>
                  <a:lnTo>
                    <a:pt x="810895" y="1917700"/>
                  </a:lnTo>
                  <a:lnTo>
                    <a:pt x="1028687" y="1917700"/>
                  </a:lnTo>
                  <a:lnTo>
                    <a:pt x="1028687" y="1854200"/>
                  </a:lnTo>
                  <a:lnTo>
                    <a:pt x="810895" y="1854200"/>
                  </a:lnTo>
                  <a:lnTo>
                    <a:pt x="810895" y="990600"/>
                  </a:lnTo>
                  <a:lnTo>
                    <a:pt x="1679155" y="990600"/>
                  </a:lnTo>
                  <a:lnTo>
                    <a:pt x="1679155" y="927100"/>
                  </a:lnTo>
                  <a:lnTo>
                    <a:pt x="810895" y="927100"/>
                  </a:lnTo>
                  <a:lnTo>
                    <a:pt x="810895" y="50800"/>
                  </a:lnTo>
                  <a:lnTo>
                    <a:pt x="1679155" y="50800"/>
                  </a:lnTo>
                  <a:lnTo>
                    <a:pt x="1679155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749554" y="50800"/>
                  </a:lnTo>
                  <a:lnTo>
                    <a:pt x="749554" y="927100"/>
                  </a:lnTo>
                  <a:lnTo>
                    <a:pt x="0" y="927100"/>
                  </a:lnTo>
                  <a:lnTo>
                    <a:pt x="0" y="990600"/>
                  </a:lnTo>
                  <a:lnTo>
                    <a:pt x="749541" y="990600"/>
                  </a:lnTo>
                  <a:lnTo>
                    <a:pt x="749541" y="1854200"/>
                  </a:lnTo>
                  <a:lnTo>
                    <a:pt x="0" y="1854200"/>
                  </a:lnTo>
                  <a:lnTo>
                    <a:pt x="0" y="1917700"/>
                  </a:lnTo>
                  <a:lnTo>
                    <a:pt x="749554" y="1917700"/>
                  </a:lnTo>
                  <a:lnTo>
                    <a:pt x="749554" y="2781300"/>
                  </a:lnTo>
                  <a:lnTo>
                    <a:pt x="0" y="2781300"/>
                  </a:lnTo>
                  <a:lnTo>
                    <a:pt x="0" y="2844800"/>
                  </a:lnTo>
                  <a:lnTo>
                    <a:pt x="749554" y="2844800"/>
                  </a:lnTo>
                  <a:lnTo>
                    <a:pt x="749554" y="3708400"/>
                  </a:lnTo>
                  <a:lnTo>
                    <a:pt x="0" y="3708400"/>
                  </a:lnTo>
                  <a:lnTo>
                    <a:pt x="0" y="3771900"/>
                  </a:lnTo>
                  <a:lnTo>
                    <a:pt x="749541" y="3771900"/>
                  </a:lnTo>
                  <a:lnTo>
                    <a:pt x="749541" y="4635500"/>
                  </a:lnTo>
                  <a:lnTo>
                    <a:pt x="0" y="4635500"/>
                  </a:lnTo>
                  <a:lnTo>
                    <a:pt x="0" y="4699000"/>
                  </a:lnTo>
                  <a:lnTo>
                    <a:pt x="749541" y="4699000"/>
                  </a:lnTo>
                  <a:lnTo>
                    <a:pt x="749541" y="5575300"/>
                  </a:lnTo>
                  <a:lnTo>
                    <a:pt x="0" y="5575300"/>
                  </a:lnTo>
                  <a:lnTo>
                    <a:pt x="0" y="5638800"/>
                  </a:lnTo>
                  <a:lnTo>
                    <a:pt x="749541" y="5638800"/>
                  </a:lnTo>
                  <a:lnTo>
                    <a:pt x="749541" y="6502400"/>
                  </a:lnTo>
                  <a:lnTo>
                    <a:pt x="0" y="6502400"/>
                  </a:lnTo>
                  <a:lnTo>
                    <a:pt x="0" y="6565900"/>
                  </a:lnTo>
                  <a:lnTo>
                    <a:pt x="749541" y="6565900"/>
                  </a:lnTo>
                  <a:lnTo>
                    <a:pt x="749541" y="7429500"/>
                  </a:lnTo>
                  <a:lnTo>
                    <a:pt x="0" y="7429500"/>
                  </a:lnTo>
                  <a:lnTo>
                    <a:pt x="0" y="7493000"/>
                  </a:lnTo>
                  <a:lnTo>
                    <a:pt x="749554" y="7493000"/>
                  </a:lnTo>
                  <a:lnTo>
                    <a:pt x="749554" y="8356600"/>
                  </a:lnTo>
                  <a:lnTo>
                    <a:pt x="0" y="8356600"/>
                  </a:lnTo>
                  <a:lnTo>
                    <a:pt x="0" y="8420100"/>
                  </a:lnTo>
                  <a:lnTo>
                    <a:pt x="749554" y="8420100"/>
                  </a:lnTo>
                  <a:lnTo>
                    <a:pt x="749554" y="9283700"/>
                  </a:lnTo>
                  <a:lnTo>
                    <a:pt x="0" y="9283700"/>
                  </a:lnTo>
                  <a:lnTo>
                    <a:pt x="0" y="9347200"/>
                  </a:lnTo>
                  <a:lnTo>
                    <a:pt x="749541" y="9347200"/>
                  </a:lnTo>
                  <a:lnTo>
                    <a:pt x="749541" y="10223500"/>
                  </a:lnTo>
                  <a:lnTo>
                    <a:pt x="0" y="10223500"/>
                  </a:lnTo>
                  <a:lnTo>
                    <a:pt x="0" y="10274300"/>
                  </a:lnTo>
                  <a:lnTo>
                    <a:pt x="9119641" y="10274300"/>
                  </a:lnTo>
                  <a:lnTo>
                    <a:pt x="9168346" y="10274300"/>
                  </a:lnTo>
                  <a:lnTo>
                    <a:pt x="18287988" y="10274300"/>
                  </a:lnTo>
                  <a:lnTo>
                    <a:pt x="18287988" y="10223500"/>
                  </a:lnTo>
                  <a:lnTo>
                    <a:pt x="17538446" y="10223500"/>
                  </a:lnTo>
                  <a:lnTo>
                    <a:pt x="17538446" y="9347200"/>
                  </a:lnTo>
                  <a:lnTo>
                    <a:pt x="18287988" y="9347200"/>
                  </a:lnTo>
                  <a:lnTo>
                    <a:pt x="18287988" y="9283700"/>
                  </a:lnTo>
                  <a:lnTo>
                    <a:pt x="17538446" y="9283700"/>
                  </a:lnTo>
                  <a:lnTo>
                    <a:pt x="17538446" y="8420100"/>
                  </a:lnTo>
                  <a:lnTo>
                    <a:pt x="18287988" y="8420100"/>
                  </a:lnTo>
                  <a:lnTo>
                    <a:pt x="18287988" y="8356600"/>
                  </a:lnTo>
                  <a:lnTo>
                    <a:pt x="17538446" y="8356600"/>
                  </a:lnTo>
                  <a:lnTo>
                    <a:pt x="17538446" y="7493000"/>
                  </a:lnTo>
                  <a:lnTo>
                    <a:pt x="18287988" y="7493000"/>
                  </a:lnTo>
                  <a:lnTo>
                    <a:pt x="18287988" y="7429500"/>
                  </a:lnTo>
                  <a:lnTo>
                    <a:pt x="17538446" y="7429500"/>
                  </a:lnTo>
                  <a:lnTo>
                    <a:pt x="17538446" y="6565900"/>
                  </a:lnTo>
                  <a:lnTo>
                    <a:pt x="18287988" y="6565900"/>
                  </a:lnTo>
                  <a:lnTo>
                    <a:pt x="18287988" y="6502400"/>
                  </a:lnTo>
                  <a:lnTo>
                    <a:pt x="17538446" y="6502400"/>
                  </a:lnTo>
                  <a:lnTo>
                    <a:pt x="17538446" y="5638800"/>
                  </a:lnTo>
                  <a:lnTo>
                    <a:pt x="18287988" y="5638800"/>
                  </a:lnTo>
                  <a:lnTo>
                    <a:pt x="18287988" y="5575300"/>
                  </a:lnTo>
                  <a:lnTo>
                    <a:pt x="17538446" y="5575300"/>
                  </a:lnTo>
                  <a:lnTo>
                    <a:pt x="17538446" y="4699000"/>
                  </a:lnTo>
                  <a:lnTo>
                    <a:pt x="18287988" y="4699000"/>
                  </a:lnTo>
                  <a:lnTo>
                    <a:pt x="18287988" y="4635500"/>
                  </a:lnTo>
                  <a:lnTo>
                    <a:pt x="17538446" y="4635500"/>
                  </a:lnTo>
                  <a:lnTo>
                    <a:pt x="17538446" y="3771900"/>
                  </a:lnTo>
                  <a:lnTo>
                    <a:pt x="18287988" y="3771900"/>
                  </a:lnTo>
                  <a:lnTo>
                    <a:pt x="18287988" y="3708400"/>
                  </a:lnTo>
                  <a:lnTo>
                    <a:pt x="17538446" y="3708400"/>
                  </a:lnTo>
                  <a:lnTo>
                    <a:pt x="17538446" y="2844800"/>
                  </a:lnTo>
                  <a:lnTo>
                    <a:pt x="18287988" y="2844800"/>
                  </a:lnTo>
                  <a:lnTo>
                    <a:pt x="18287988" y="2781300"/>
                  </a:lnTo>
                  <a:lnTo>
                    <a:pt x="17538446" y="2781300"/>
                  </a:lnTo>
                  <a:lnTo>
                    <a:pt x="17538446" y="1917700"/>
                  </a:lnTo>
                  <a:lnTo>
                    <a:pt x="18287988" y="1917700"/>
                  </a:lnTo>
                  <a:lnTo>
                    <a:pt x="18287988" y="1854200"/>
                  </a:lnTo>
                  <a:lnTo>
                    <a:pt x="17538446" y="1854200"/>
                  </a:lnTo>
                  <a:lnTo>
                    <a:pt x="17538446" y="990600"/>
                  </a:lnTo>
                  <a:lnTo>
                    <a:pt x="18287988" y="990600"/>
                  </a:lnTo>
                  <a:lnTo>
                    <a:pt x="18287988" y="927100"/>
                  </a:lnTo>
                  <a:lnTo>
                    <a:pt x="17538446" y="927100"/>
                  </a:lnTo>
                  <a:lnTo>
                    <a:pt x="17538446" y="50800"/>
                  </a:lnTo>
                  <a:lnTo>
                    <a:pt x="18287988" y="50800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39012" y="687306"/>
              <a:ext cx="8004809" cy="1730375"/>
            </a:xfrm>
            <a:custGeom>
              <a:avLst/>
              <a:gdLst/>
              <a:ahLst/>
              <a:cxnLst/>
              <a:rect l="l" t="t" r="r" b="b"/>
              <a:pathLst>
                <a:path w="8004809" h="1730375">
                  <a:moveTo>
                    <a:pt x="0" y="0"/>
                  </a:moveTo>
                  <a:lnTo>
                    <a:pt x="8004571" y="0"/>
                  </a:lnTo>
                  <a:lnTo>
                    <a:pt x="8004571" y="1730228"/>
                  </a:lnTo>
                  <a:lnTo>
                    <a:pt x="0" y="1730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39224" y="687306"/>
              <a:ext cx="8010525" cy="1733550"/>
            </a:xfrm>
            <a:custGeom>
              <a:avLst/>
              <a:gdLst/>
              <a:ahLst/>
              <a:cxnLst/>
              <a:rect l="l" t="t" r="r" b="b"/>
              <a:pathLst>
                <a:path w="8010525" h="1733550">
                  <a:moveTo>
                    <a:pt x="0" y="0"/>
                  </a:moveTo>
                  <a:lnTo>
                    <a:pt x="8010101" y="0"/>
                  </a:lnTo>
                  <a:lnTo>
                    <a:pt x="8010101" y="1733549"/>
                  </a:lnTo>
                  <a:lnTo>
                    <a:pt x="0" y="1733549"/>
                  </a:lnTo>
                  <a:lnTo>
                    <a:pt x="0" y="0"/>
                  </a:lnTo>
                </a:path>
              </a:pathLst>
            </a:custGeom>
            <a:ln w="763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8801100"/>
              <a:ext cx="18288000" cy="1485900"/>
            </a:xfrm>
            <a:custGeom>
              <a:avLst/>
              <a:gdLst/>
              <a:ahLst/>
              <a:cxnLst/>
              <a:rect l="l" t="t" r="r" b="b"/>
              <a:pathLst>
                <a:path w="18288000" h="1485900">
                  <a:moveTo>
                    <a:pt x="18287999" y="1485899"/>
                  </a:moveTo>
                  <a:lnTo>
                    <a:pt x="0" y="1485899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14858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028711"/>
              <a:ext cx="18288000" cy="7395845"/>
            </a:xfrm>
            <a:custGeom>
              <a:avLst/>
              <a:gdLst/>
              <a:ahLst/>
              <a:cxnLst/>
              <a:rect l="l" t="t" r="r" b="b"/>
              <a:pathLst>
                <a:path w="18288000" h="7395845">
                  <a:moveTo>
                    <a:pt x="1540306" y="1481213"/>
                  </a:moveTo>
                  <a:lnTo>
                    <a:pt x="0" y="1481213"/>
                  </a:lnTo>
                  <a:lnTo>
                    <a:pt x="0" y="1533525"/>
                  </a:lnTo>
                  <a:lnTo>
                    <a:pt x="1500822" y="1533525"/>
                  </a:lnTo>
                  <a:lnTo>
                    <a:pt x="1540306" y="1481213"/>
                  </a:lnTo>
                  <a:close/>
                </a:path>
                <a:path w="18288000" h="7395845">
                  <a:moveTo>
                    <a:pt x="1616735" y="1375321"/>
                  </a:moveTo>
                  <a:lnTo>
                    <a:pt x="0" y="1375321"/>
                  </a:lnTo>
                  <a:lnTo>
                    <a:pt x="0" y="1427632"/>
                  </a:lnTo>
                  <a:lnTo>
                    <a:pt x="1578521" y="1427632"/>
                  </a:lnTo>
                  <a:lnTo>
                    <a:pt x="1616735" y="1375321"/>
                  </a:lnTo>
                  <a:close/>
                </a:path>
                <a:path w="18288000" h="7395845">
                  <a:moveTo>
                    <a:pt x="1694434" y="1268145"/>
                  </a:moveTo>
                  <a:lnTo>
                    <a:pt x="0" y="1268145"/>
                  </a:lnTo>
                  <a:lnTo>
                    <a:pt x="0" y="1321739"/>
                  </a:lnTo>
                  <a:lnTo>
                    <a:pt x="1656219" y="1321739"/>
                  </a:lnTo>
                  <a:lnTo>
                    <a:pt x="1694434" y="1268145"/>
                  </a:lnTo>
                  <a:close/>
                </a:path>
                <a:path w="18288000" h="7395845">
                  <a:moveTo>
                    <a:pt x="1772132" y="1162253"/>
                  </a:moveTo>
                  <a:lnTo>
                    <a:pt x="0" y="1162253"/>
                  </a:lnTo>
                  <a:lnTo>
                    <a:pt x="0" y="1215847"/>
                  </a:lnTo>
                  <a:lnTo>
                    <a:pt x="1732648" y="1215847"/>
                  </a:lnTo>
                  <a:lnTo>
                    <a:pt x="1772132" y="1162253"/>
                  </a:lnTo>
                  <a:close/>
                </a:path>
                <a:path w="18288000" h="7395845">
                  <a:moveTo>
                    <a:pt x="1848561" y="1056360"/>
                  </a:moveTo>
                  <a:lnTo>
                    <a:pt x="0" y="1056360"/>
                  </a:lnTo>
                  <a:lnTo>
                    <a:pt x="0" y="1109954"/>
                  </a:lnTo>
                  <a:lnTo>
                    <a:pt x="1810346" y="1109954"/>
                  </a:lnTo>
                  <a:lnTo>
                    <a:pt x="1848561" y="1056360"/>
                  </a:lnTo>
                  <a:close/>
                </a:path>
                <a:path w="18288000" h="7395845">
                  <a:moveTo>
                    <a:pt x="1926259" y="950468"/>
                  </a:moveTo>
                  <a:lnTo>
                    <a:pt x="0" y="950468"/>
                  </a:lnTo>
                  <a:lnTo>
                    <a:pt x="0" y="1004062"/>
                  </a:lnTo>
                  <a:lnTo>
                    <a:pt x="1888045" y="1004062"/>
                  </a:lnTo>
                  <a:lnTo>
                    <a:pt x="1926259" y="950468"/>
                  </a:lnTo>
                  <a:close/>
                </a:path>
                <a:path w="18288000" h="7395845">
                  <a:moveTo>
                    <a:pt x="2003958" y="844575"/>
                  </a:moveTo>
                  <a:lnTo>
                    <a:pt x="0" y="844575"/>
                  </a:lnTo>
                  <a:lnTo>
                    <a:pt x="0" y="898169"/>
                  </a:lnTo>
                  <a:lnTo>
                    <a:pt x="1964474" y="898169"/>
                  </a:lnTo>
                  <a:lnTo>
                    <a:pt x="2003958" y="844575"/>
                  </a:lnTo>
                  <a:close/>
                </a:path>
                <a:path w="18288000" h="7395845">
                  <a:moveTo>
                    <a:pt x="2080387" y="738682"/>
                  </a:moveTo>
                  <a:lnTo>
                    <a:pt x="0" y="738682"/>
                  </a:lnTo>
                  <a:lnTo>
                    <a:pt x="0" y="790994"/>
                  </a:lnTo>
                  <a:lnTo>
                    <a:pt x="2042172" y="790994"/>
                  </a:lnTo>
                  <a:lnTo>
                    <a:pt x="2080387" y="738682"/>
                  </a:lnTo>
                  <a:close/>
                </a:path>
                <a:path w="18288000" h="7395845">
                  <a:moveTo>
                    <a:pt x="2158085" y="632802"/>
                  </a:moveTo>
                  <a:lnTo>
                    <a:pt x="0" y="632802"/>
                  </a:lnTo>
                  <a:lnTo>
                    <a:pt x="0" y="685101"/>
                  </a:lnTo>
                  <a:lnTo>
                    <a:pt x="2119871" y="685101"/>
                  </a:lnTo>
                  <a:lnTo>
                    <a:pt x="2158085" y="632802"/>
                  </a:lnTo>
                  <a:close/>
                </a:path>
                <a:path w="18288000" h="7395845">
                  <a:moveTo>
                    <a:pt x="2235784" y="526910"/>
                  </a:moveTo>
                  <a:lnTo>
                    <a:pt x="0" y="526910"/>
                  </a:lnTo>
                  <a:lnTo>
                    <a:pt x="0" y="579208"/>
                  </a:lnTo>
                  <a:lnTo>
                    <a:pt x="2196300" y="579208"/>
                  </a:lnTo>
                  <a:lnTo>
                    <a:pt x="2235784" y="526910"/>
                  </a:lnTo>
                  <a:close/>
                </a:path>
                <a:path w="18288000" h="7395845">
                  <a:moveTo>
                    <a:pt x="2312212" y="419735"/>
                  </a:moveTo>
                  <a:lnTo>
                    <a:pt x="0" y="419735"/>
                  </a:lnTo>
                  <a:lnTo>
                    <a:pt x="0" y="473316"/>
                  </a:lnTo>
                  <a:lnTo>
                    <a:pt x="2273998" y="473316"/>
                  </a:lnTo>
                  <a:lnTo>
                    <a:pt x="2312212" y="419735"/>
                  </a:lnTo>
                  <a:close/>
                </a:path>
                <a:path w="18288000" h="7395845">
                  <a:moveTo>
                    <a:pt x="2389911" y="313842"/>
                  </a:moveTo>
                  <a:lnTo>
                    <a:pt x="0" y="313842"/>
                  </a:lnTo>
                  <a:lnTo>
                    <a:pt x="0" y="367423"/>
                  </a:lnTo>
                  <a:lnTo>
                    <a:pt x="2350427" y="367423"/>
                  </a:lnTo>
                  <a:lnTo>
                    <a:pt x="2389911" y="313842"/>
                  </a:lnTo>
                  <a:close/>
                </a:path>
                <a:path w="18288000" h="7395845">
                  <a:moveTo>
                    <a:pt x="2466340" y="207949"/>
                  </a:moveTo>
                  <a:lnTo>
                    <a:pt x="0" y="207949"/>
                  </a:lnTo>
                  <a:lnTo>
                    <a:pt x="0" y="261531"/>
                  </a:lnTo>
                  <a:lnTo>
                    <a:pt x="2428125" y="261531"/>
                  </a:lnTo>
                  <a:lnTo>
                    <a:pt x="2466340" y="207949"/>
                  </a:lnTo>
                  <a:close/>
                </a:path>
                <a:path w="18288000" h="7395845">
                  <a:moveTo>
                    <a:pt x="2544038" y="102057"/>
                  </a:moveTo>
                  <a:lnTo>
                    <a:pt x="0" y="102057"/>
                  </a:lnTo>
                  <a:lnTo>
                    <a:pt x="0" y="155638"/>
                  </a:lnTo>
                  <a:lnTo>
                    <a:pt x="2505824" y="155638"/>
                  </a:lnTo>
                  <a:lnTo>
                    <a:pt x="2544038" y="102057"/>
                  </a:lnTo>
                  <a:close/>
                </a:path>
                <a:path w="18288000" h="7395845">
                  <a:moveTo>
                    <a:pt x="2617914" y="0"/>
                  </a:moveTo>
                  <a:lnTo>
                    <a:pt x="0" y="0"/>
                  </a:lnTo>
                  <a:lnTo>
                    <a:pt x="0" y="49745"/>
                  </a:lnTo>
                  <a:lnTo>
                    <a:pt x="2582253" y="49745"/>
                  </a:lnTo>
                  <a:lnTo>
                    <a:pt x="2617914" y="0"/>
                  </a:lnTo>
                  <a:close/>
                </a:path>
                <a:path w="18288000" h="7395845">
                  <a:moveTo>
                    <a:pt x="18287988" y="7335050"/>
                  </a:moveTo>
                  <a:lnTo>
                    <a:pt x="16814711" y="7335050"/>
                  </a:lnTo>
                  <a:lnTo>
                    <a:pt x="16864673" y="7351750"/>
                  </a:lnTo>
                  <a:lnTo>
                    <a:pt x="16915638" y="7365847"/>
                  </a:lnTo>
                  <a:lnTo>
                    <a:pt x="16967581" y="7377265"/>
                  </a:lnTo>
                  <a:lnTo>
                    <a:pt x="17020490" y="7385926"/>
                  </a:lnTo>
                  <a:lnTo>
                    <a:pt x="17074325" y="7391794"/>
                  </a:lnTo>
                  <a:lnTo>
                    <a:pt x="17135983" y="7395223"/>
                  </a:lnTo>
                  <a:lnTo>
                    <a:pt x="17156684" y="7395540"/>
                  </a:lnTo>
                  <a:lnTo>
                    <a:pt x="17184294" y="7394778"/>
                  </a:lnTo>
                  <a:lnTo>
                    <a:pt x="18287988" y="7394778"/>
                  </a:lnTo>
                  <a:lnTo>
                    <a:pt x="18287988" y="7335050"/>
                  </a:lnTo>
                  <a:close/>
                </a:path>
                <a:path w="18288000" h="7395845">
                  <a:moveTo>
                    <a:pt x="18287988" y="7214806"/>
                  </a:moveTo>
                  <a:lnTo>
                    <a:pt x="16585451" y="7214806"/>
                  </a:lnTo>
                  <a:lnTo>
                    <a:pt x="16608743" y="7230605"/>
                  </a:lnTo>
                  <a:lnTo>
                    <a:pt x="16632606" y="7245820"/>
                  </a:lnTo>
                  <a:lnTo>
                    <a:pt x="16657054" y="7260476"/>
                  </a:lnTo>
                  <a:lnTo>
                    <a:pt x="16682060" y="7274547"/>
                  </a:lnTo>
                  <a:lnTo>
                    <a:pt x="18287988" y="7274547"/>
                  </a:lnTo>
                  <a:lnTo>
                    <a:pt x="18287988" y="7214806"/>
                  </a:lnTo>
                  <a:close/>
                </a:path>
                <a:path w="18288000" h="7395845">
                  <a:moveTo>
                    <a:pt x="18287988" y="7094575"/>
                  </a:moveTo>
                  <a:lnTo>
                    <a:pt x="16445129" y="7094575"/>
                  </a:lnTo>
                  <a:lnTo>
                    <a:pt x="16460356" y="7109942"/>
                  </a:lnTo>
                  <a:lnTo>
                    <a:pt x="16476091" y="7125017"/>
                  </a:lnTo>
                  <a:lnTo>
                    <a:pt x="16492258" y="7139800"/>
                  </a:lnTo>
                  <a:lnTo>
                    <a:pt x="16508768" y="7154304"/>
                  </a:lnTo>
                  <a:lnTo>
                    <a:pt x="18287988" y="7154304"/>
                  </a:lnTo>
                  <a:lnTo>
                    <a:pt x="18287988" y="7094575"/>
                  </a:lnTo>
                  <a:close/>
                </a:path>
                <a:path w="18288000" h="7395845">
                  <a:moveTo>
                    <a:pt x="18287988" y="6975107"/>
                  </a:moveTo>
                  <a:lnTo>
                    <a:pt x="16344684" y="6975107"/>
                  </a:lnTo>
                  <a:lnTo>
                    <a:pt x="16355759" y="6990143"/>
                  </a:lnTo>
                  <a:lnTo>
                    <a:pt x="16367113" y="7005256"/>
                  </a:lnTo>
                  <a:lnTo>
                    <a:pt x="16378758" y="7020230"/>
                  </a:lnTo>
                  <a:lnTo>
                    <a:pt x="16390696" y="7034835"/>
                  </a:lnTo>
                  <a:lnTo>
                    <a:pt x="18287988" y="7034835"/>
                  </a:lnTo>
                  <a:lnTo>
                    <a:pt x="18287988" y="6975107"/>
                  </a:lnTo>
                  <a:close/>
                </a:path>
                <a:path w="18288000" h="7395845">
                  <a:moveTo>
                    <a:pt x="18287988" y="6854876"/>
                  </a:moveTo>
                  <a:lnTo>
                    <a:pt x="16271850" y="6854876"/>
                  </a:lnTo>
                  <a:lnTo>
                    <a:pt x="16280029" y="6869798"/>
                  </a:lnTo>
                  <a:lnTo>
                    <a:pt x="16288423" y="6884733"/>
                  </a:lnTo>
                  <a:lnTo>
                    <a:pt x="16305581" y="6914604"/>
                  </a:lnTo>
                  <a:lnTo>
                    <a:pt x="18287988" y="6914604"/>
                  </a:lnTo>
                  <a:lnTo>
                    <a:pt x="18287988" y="6854876"/>
                  </a:lnTo>
                  <a:close/>
                </a:path>
                <a:path w="18288000" h="7395845">
                  <a:moveTo>
                    <a:pt x="18287988" y="6734632"/>
                  </a:moveTo>
                  <a:lnTo>
                    <a:pt x="16221240" y="6734632"/>
                  </a:lnTo>
                  <a:lnTo>
                    <a:pt x="16227006" y="6749567"/>
                  </a:lnTo>
                  <a:lnTo>
                    <a:pt x="16238817" y="6779438"/>
                  </a:lnTo>
                  <a:lnTo>
                    <a:pt x="16245002" y="6794373"/>
                  </a:lnTo>
                  <a:lnTo>
                    <a:pt x="18287988" y="6794373"/>
                  </a:lnTo>
                  <a:lnTo>
                    <a:pt x="18287988" y="6734632"/>
                  </a:lnTo>
                  <a:close/>
                </a:path>
                <a:path w="18288000" h="7395845">
                  <a:moveTo>
                    <a:pt x="18287988" y="6614401"/>
                  </a:moveTo>
                  <a:lnTo>
                    <a:pt x="16187496" y="6614401"/>
                  </a:lnTo>
                  <a:lnTo>
                    <a:pt x="16190646" y="6629336"/>
                  </a:lnTo>
                  <a:lnTo>
                    <a:pt x="16194215" y="6644272"/>
                  </a:lnTo>
                  <a:lnTo>
                    <a:pt x="16202063" y="6674129"/>
                  </a:lnTo>
                  <a:lnTo>
                    <a:pt x="18287988" y="6674129"/>
                  </a:lnTo>
                  <a:lnTo>
                    <a:pt x="18287988" y="6614401"/>
                  </a:lnTo>
                  <a:close/>
                </a:path>
                <a:path w="18288000" h="7395845">
                  <a:moveTo>
                    <a:pt x="18287988" y="6494170"/>
                  </a:moveTo>
                  <a:lnTo>
                    <a:pt x="16169094" y="6494170"/>
                  </a:lnTo>
                  <a:lnTo>
                    <a:pt x="16170390" y="6509093"/>
                  </a:lnTo>
                  <a:lnTo>
                    <a:pt x="16171977" y="6524028"/>
                  </a:lnTo>
                  <a:lnTo>
                    <a:pt x="16173844" y="6538963"/>
                  </a:lnTo>
                  <a:lnTo>
                    <a:pt x="16176003" y="6553898"/>
                  </a:lnTo>
                  <a:lnTo>
                    <a:pt x="18287988" y="6553898"/>
                  </a:lnTo>
                  <a:lnTo>
                    <a:pt x="18287988" y="6494170"/>
                  </a:lnTo>
                  <a:close/>
                </a:path>
                <a:path w="18288000" h="7395845">
                  <a:moveTo>
                    <a:pt x="18287988" y="6374790"/>
                  </a:moveTo>
                  <a:lnTo>
                    <a:pt x="16164497" y="6374790"/>
                  </a:lnTo>
                  <a:lnTo>
                    <a:pt x="16164497" y="6403988"/>
                  </a:lnTo>
                  <a:lnTo>
                    <a:pt x="16164548" y="6411595"/>
                  </a:lnTo>
                  <a:lnTo>
                    <a:pt x="16164865" y="6411595"/>
                  </a:lnTo>
                  <a:lnTo>
                    <a:pt x="16164865" y="6426822"/>
                  </a:lnTo>
                  <a:lnTo>
                    <a:pt x="16165208" y="6426822"/>
                  </a:lnTo>
                  <a:lnTo>
                    <a:pt x="16165208" y="6434442"/>
                  </a:lnTo>
                  <a:lnTo>
                    <a:pt x="18287988" y="6434442"/>
                  </a:lnTo>
                  <a:lnTo>
                    <a:pt x="18287988" y="6426822"/>
                  </a:lnTo>
                  <a:lnTo>
                    <a:pt x="18287988" y="6411595"/>
                  </a:lnTo>
                  <a:lnTo>
                    <a:pt x="18287988" y="6403988"/>
                  </a:lnTo>
                  <a:lnTo>
                    <a:pt x="18287988" y="6374790"/>
                  </a:lnTo>
                  <a:close/>
                </a:path>
                <a:path w="18288000" h="7395845">
                  <a:moveTo>
                    <a:pt x="18287988" y="6254458"/>
                  </a:moveTo>
                  <a:lnTo>
                    <a:pt x="16175228" y="6254458"/>
                  </a:lnTo>
                  <a:lnTo>
                    <a:pt x="16173082" y="6269075"/>
                  </a:lnTo>
                  <a:lnTo>
                    <a:pt x="16171202" y="6284036"/>
                  </a:lnTo>
                  <a:lnTo>
                    <a:pt x="16169628" y="6299149"/>
                  </a:lnTo>
                  <a:lnTo>
                    <a:pt x="16168332" y="6314198"/>
                  </a:lnTo>
                  <a:lnTo>
                    <a:pt x="18287988" y="6314198"/>
                  </a:lnTo>
                  <a:lnTo>
                    <a:pt x="18287988" y="6254458"/>
                  </a:lnTo>
                  <a:close/>
                </a:path>
                <a:path w="18288000" h="7395845">
                  <a:moveTo>
                    <a:pt x="18287988" y="6134227"/>
                  </a:moveTo>
                  <a:lnTo>
                    <a:pt x="16201301" y="6134227"/>
                  </a:lnTo>
                  <a:lnTo>
                    <a:pt x="16197415" y="6148832"/>
                  </a:lnTo>
                  <a:lnTo>
                    <a:pt x="16193732" y="6163805"/>
                  </a:lnTo>
                  <a:lnTo>
                    <a:pt x="16190202" y="6178918"/>
                  </a:lnTo>
                  <a:lnTo>
                    <a:pt x="16186734" y="6193955"/>
                  </a:lnTo>
                  <a:lnTo>
                    <a:pt x="18287988" y="6193955"/>
                  </a:lnTo>
                  <a:lnTo>
                    <a:pt x="18287988" y="6134227"/>
                  </a:lnTo>
                  <a:close/>
                </a:path>
                <a:path w="18288000" h="7395845">
                  <a:moveTo>
                    <a:pt x="18287988" y="6014758"/>
                  </a:moveTo>
                  <a:lnTo>
                    <a:pt x="16244240" y="6014758"/>
                  </a:lnTo>
                  <a:lnTo>
                    <a:pt x="16237941" y="6029261"/>
                  </a:lnTo>
                  <a:lnTo>
                    <a:pt x="16231781" y="6044044"/>
                  </a:lnTo>
                  <a:lnTo>
                    <a:pt x="16225914" y="6059119"/>
                  </a:lnTo>
                  <a:lnTo>
                    <a:pt x="16220466" y="6074486"/>
                  </a:lnTo>
                  <a:lnTo>
                    <a:pt x="18287988" y="6074486"/>
                  </a:lnTo>
                  <a:lnTo>
                    <a:pt x="18287988" y="6014758"/>
                  </a:lnTo>
                  <a:close/>
                </a:path>
                <a:path w="18288000" h="7395845">
                  <a:moveTo>
                    <a:pt x="18287988" y="5894514"/>
                  </a:moveTo>
                  <a:lnTo>
                    <a:pt x="16306343" y="5894514"/>
                  </a:lnTo>
                  <a:lnTo>
                    <a:pt x="16297415" y="5909018"/>
                  </a:lnTo>
                  <a:lnTo>
                    <a:pt x="16288906" y="5923813"/>
                  </a:lnTo>
                  <a:lnTo>
                    <a:pt x="16280689" y="5938888"/>
                  </a:lnTo>
                  <a:lnTo>
                    <a:pt x="16272612" y="5954255"/>
                  </a:lnTo>
                  <a:lnTo>
                    <a:pt x="18287988" y="5954255"/>
                  </a:lnTo>
                  <a:lnTo>
                    <a:pt x="18287988" y="5894514"/>
                  </a:lnTo>
                  <a:close/>
                </a:path>
                <a:path w="18288000" h="7395845">
                  <a:moveTo>
                    <a:pt x="18287988" y="5774283"/>
                  </a:moveTo>
                  <a:lnTo>
                    <a:pt x="16390696" y="5774283"/>
                  </a:lnTo>
                  <a:lnTo>
                    <a:pt x="16378758" y="5788787"/>
                  </a:lnTo>
                  <a:lnTo>
                    <a:pt x="16367113" y="5803582"/>
                  </a:lnTo>
                  <a:lnTo>
                    <a:pt x="16355759" y="5818657"/>
                  </a:lnTo>
                  <a:lnTo>
                    <a:pt x="16344684" y="5834024"/>
                  </a:lnTo>
                  <a:lnTo>
                    <a:pt x="18287988" y="5834024"/>
                  </a:lnTo>
                  <a:lnTo>
                    <a:pt x="18287988" y="5774283"/>
                  </a:lnTo>
                  <a:close/>
                </a:path>
                <a:path w="18288000" h="7395845">
                  <a:moveTo>
                    <a:pt x="18287988" y="5654052"/>
                  </a:moveTo>
                  <a:lnTo>
                    <a:pt x="16508768" y="5654052"/>
                  </a:lnTo>
                  <a:lnTo>
                    <a:pt x="16492360" y="5668226"/>
                  </a:lnTo>
                  <a:lnTo>
                    <a:pt x="16476383" y="5683059"/>
                  </a:lnTo>
                  <a:lnTo>
                    <a:pt x="16460686" y="5698312"/>
                  </a:lnTo>
                  <a:lnTo>
                    <a:pt x="16445129" y="5713781"/>
                  </a:lnTo>
                  <a:lnTo>
                    <a:pt x="18287988" y="5713781"/>
                  </a:lnTo>
                  <a:lnTo>
                    <a:pt x="18287988" y="5654052"/>
                  </a:lnTo>
                  <a:close/>
                </a:path>
                <a:path w="18288000" h="7395845">
                  <a:moveTo>
                    <a:pt x="18287988" y="5533809"/>
                  </a:moveTo>
                  <a:lnTo>
                    <a:pt x="16682060" y="5533809"/>
                  </a:lnTo>
                  <a:lnTo>
                    <a:pt x="16657054" y="5547563"/>
                  </a:lnTo>
                  <a:lnTo>
                    <a:pt x="16632606" y="5562244"/>
                  </a:lnTo>
                  <a:lnTo>
                    <a:pt x="16608743" y="5577649"/>
                  </a:lnTo>
                  <a:lnTo>
                    <a:pt x="16585451" y="5593550"/>
                  </a:lnTo>
                  <a:lnTo>
                    <a:pt x="18287988" y="5593550"/>
                  </a:lnTo>
                  <a:lnTo>
                    <a:pt x="18287988" y="5533809"/>
                  </a:lnTo>
                  <a:close/>
                </a:path>
                <a:path w="18288000" h="7395845">
                  <a:moveTo>
                    <a:pt x="18287988" y="5414340"/>
                  </a:moveTo>
                  <a:lnTo>
                    <a:pt x="17156672" y="5414340"/>
                  </a:lnTo>
                  <a:lnTo>
                    <a:pt x="17105478" y="5415610"/>
                  </a:lnTo>
                  <a:lnTo>
                    <a:pt x="17055046" y="5419356"/>
                  </a:lnTo>
                  <a:lnTo>
                    <a:pt x="17005415" y="5425554"/>
                  </a:lnTo>
                  <a:lnTo>
                    <a:pt x="16956621" y="5434177"/>
                  </a:lnTo>
                  <a:lnTo>
                    <a:pt x="16908679" y="5445163"/>
                  </a:lnTo>
                  <a:lnTo>
                    <a:pt x="16861625" y="5458472"/>
                  </a:lnTo>
                  <a:lnTo>
                    <a:pt x="16815486" y="5474081"/>
                  </a:lnTo>
                  <a:lnTo>
                    <a:pt x="18287988" y="5474081"/>
                  </a:lnTo>
                  <a:lnTo>
                    <a:pt x="18287988" y="5414340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91768" y="982298"/>
            <a:ext cx="6704965" cy="10325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600" spc="530" b="0">
                <a:solidFill>
                  <a:srgbClr val="000000"/>
                </a:solidFill>
                <a:latin typeface="Tahoma"/>
                <a:cs typeface="Tahoma"/>
              </a:rPr>
              <a:t>SYSTEM</a:t>
            </a:r>
            <a:r>
              <a:rPr dirty="0" sz="6600" spc="-44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600" spc="120" b="0">
                <a:solidFill>
                  <a:srgbClr val="000000"/>
                </a:solidFill>
                <a:latin typeface="Tahoma"/>
                <a:cs typeface="Tahoma"/>
              </a:rPr>
              <a:t>DESIGN</a:t>
            </a:r>
            <a:endParaRPr sz="6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4350" y="2560875"/>
            <a:ext cx="9439275" cy="5507355"/>
            <a:chOff x="514350" y="2560875"/>
            <a:chExt cx="9439275" cy="55073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0575" y="3177504"/>
              <a:ext cx="142875" cy="1428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0575" y="4415754"/>
              <a:ext cx="142875" cy="1428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0575" y="5034879"/>
              <a:ext cx="142875" cy="142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0575" y="5654004"/>
              <a:ext cx="142875" cy="142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0575" y="6892254"/>
              <a:ext cx="142875" cy="142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50" y="2560875"/>
              <a:ext cx="8894554" cy="55068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459504" y="2560875"/>
              <a:ext cx="949960" cy="951230"/>
            </a:xfrm>
            <a:custGeom>
              <a:avLst/>
              <a:gdLst/>
              <a:ahLst/>
              <a:cxnLst/>
              <a:rect l="l" t="t" r="r" b="b"/>
              <a:pathLst>
                <a:path w="949959" h="951229">
                  <a:moveTo>
                    <a:pt x="949400" y="951020"/>
                  </a:moveTo>
                  <a:lnTo>
                    <a:pt x="0" y="951020"/>
                  </a:lnTo>
                  <a:lnTo>
                    <a:pt x="0" y="0"/>
                  </a:lnTo>
                  <a:lnTo>
                    <a:pt x="949400" y="949400"/>
                  </a:lnTo>
                  <a:lnTo>
                    <a:pt x="949400" y="951020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153425" y="2844117"/>
            <a:ext cx="7212330" cy="4978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32460">
              <a:lnSpc>
                <a:spcPct val="116100"/>
              </a:lnSpc>
              <a:spcBef>
                <a:spcPts val="95"/>
              </a:spcBef>
            </a:pPr>
            <a:r>
              <a:rPr dirty="0" sz="3500" spc="25" b="1">
                <a:latin typeface="Arial"/>
                <a:cs typeface="Arial"/>
              </a:rPr>
              <a:t>Data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170" b="1">
                <a:latin typeface="Arial"/>
                <a:cs typeface="Arial"/>
              </a:rPr>
              <a:t>is</a:t>
            </a:r>
            <a:r>
              <a:rPr dirty="0" sz="3500" spc="-30" b="1">
                <a:latin typeface="Arial"/>
                <a:cs typeface="Arial"/>
              </a:rPr>
              <a:t> </a:t>
            </a:r>
            <a:r>
              <a:rPr dirty="0" sz="3500" spc="-55" b="1">
                <a:latin typeface="Arial"/>
                <a:cs typeface="Arial"/>
              </a:rPr>
              <a:t>firstly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100" b="1">
                <a:latin typeface="Arial"/>
                <a:cs typeface="Arial"/>
              </a:rPr>
              <a:t>collected</a:t>
            </a:r>
            <a:r>
              <a:rPr dirty="0" sz="3500" spc="-30" b="1">
                <a:latin typeface="Arial"/>
                <a:cs typeface="Arial"/>
              </a:rPr>
              <a:t> </a:t>
            </a:r>
            <a:r>
              <a:rPr dirty="0" sz="3500" spc="-100" b="1">
                <a:latin typeface="Arial"/>
                <a:cs typeface="Arial"/>
              </a:rPr>
              <a:t>online</a:t>
            </a:r>
            <a:r>
              <a:rPr dirty="0" sz="3500" spc="-30" b="1">
                <a:latin typeface="Arial"/>
                <a:cs typeface="Arial"/>
              </a:rPr>
              <a:t> </a:t>
            </a:r>
            <a:r>
              <a:rPr dirty="0" sz="3500" spc="-80" b="1">
                <a:latin typeface="Arial"/>
                <a:cs typeface="Arial"/>
              </a:rPr>
              <a:t>or </a:t>
            </a:r>
            <a:r>
              <a:rPr dirty="0" sz="3500" spc="-960" b="1">
                <a:latin typeface="Arial"/>
                <a:cs typeface="Arial"/>
              </a:rPr>
              <a:t> </a:t>
            </a:r>
            <a:r>
              <a:rPr dirty="0" sz="3500" spc="-120" b="1">
                <a:latin typeface="Arial"/>
                <a:cs typeface="Arial"/>
              </a:rPr>
              <a:t>stock</a:t>
            </a:r>
            <a:r>
              <a:rPr dirty="0" sz="3500" spc="-30" b="1">
                <a:latin typeface="Arial"/>
                <a:cs typeface="Arial"/>
              </a:rPr>
              <a:t> </a:t>
            </a:r>
            <a:r>
              <a:rPr dirty="0" sz="3500" spc="-100" b="1">
                <a:latin typeface="Arial"/>
                <a:cs typeface="Arial"/>
              </a:rPr>
              <a:t>exchange</a:t>
            </a:r>
            <a:endParaRPr sz="3500">
              <a:latin typeface="Arial"/>
              <a:cs typeface="Arial"/>
            </a:endParaRPr>
          </a:p>
          <a:p>
            <a:pPr marL="12700" marR="706120">
              <a:lnSpc>
                <a:spcPts val="4880"/>
              </a:lnSpc>
              <a:spcBef>
                <a:spcPts val="275"/>
              </a:spcBef>
            </a:pPr>
            <a:r>
              <a:rPr dirty="0" sz="3500" spc="25" b="1">
                <a:latin typeface="Arial"/>
                <a:cs typeface="Arial"/>
              </a:rPr>
              <a:t>Data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170" b="1">
                <a:latin typeface="Arial"/>
                <a:cs typeface="Arial"/>
              </a:rPr>
              <a:t>is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125" b="1">
                <a:latin typeface="Arial"/>
                <a:cs typeface="Arial"/>
              </a:rPr>
              <a:t>used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to</a:t>
            </a:r>
            <a:r>
              <a:rPr dirty="0" sz="3500" spc="-30" b="1">
                <a:latin typeface="Arial"/>
                <a:cs typeface="Arial"/>
              </a:rPr>
              <a:t> train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25" b="1">
                <a:latin typeface="Arial"/>
                <a:cs typeface="Arial"/>
              </a:rPr>
              <a:t>the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110" b="1">
                <a:latin typeface="Arial"/>
                <a:cs typeface="Arial"/>
              </a:rPr>
              <a:t>system </a:t>
            </a:r>
            <a:r>
              <a:rPr dirty="0" sz="3500" spc="-955" b="1">
                <a:latin typeface="Arial"/>
                <a:cs typeface="Arial"/>
              </a:rPr>
              <a:t> </a:t>
            </a:r>
            <a:r>
              <a:rPr dirty="0" sz="3500" spc="-65" b="1">
                <a:latin typeface="Arial"/>
                <a:cs typeface="Arial"/>
              </a:rPr>
              <a:t>The</a:t>
            </a:r>
            <a:r>
              <a:rPr dirty="0" sz="3500" spc="-30" b="1">
                <a:latin typeface="Arial"/>
                <a:cs typeface="Arial"/>
              </a:rPr>
              <a:t> </a:t>
            </a:r>
            <a:r>
              <a:rPr dirty="0" sz="3500" spc="-40" b="1">
                <a:latin typeface="Arial"/>
                <a:cs typeface="Arial"/>
              </a:rPr>
              <a:t>trained</a:t>
            </a:r>
            <a:r>
              <a:rPr dirty="0" sz="3500" spc="-30" b="1">
                <a:latin typeface="Arial"/>
                <a:cs typeface="Arial"/>
              </a:rPr>
              <a:t> </a:t>
            </a:r>
            <a:r>
              <a:rPr dirty="0" sz="3500" spc="-85" b="1">
                <a:latin typeface="Arial"/>
                <a:cs typeface="Arial"/>
              </a:rPr>
              <a:t>model</a:t>
            </a:r>
            <a:r>
              <a:rPr dirty="0" sz="3500" spc="-30" b="1">
                <a:latin typeface="Arial"/>
                <a:cs typeface="Arial"/>
              </a:rPr>
              <a:t> </a:t>
            </a:r>
            <a:r>
              <a:rPr dirty="0" sz="3500" spc="-170" b="1">
                <a:latin typeface="Arial"/>
                <a:cs typeface="Arial"/>
              </a:rPr>
              <a:t>is</a:t>
            </a:r>
            <a:r>
              <a:rPr dirty="0" sz="3500" spc="-25" b="1">
                <a:latin typeface="Arial"/>
                <a:cs typeface="Arial"/>
              </a:rPr>
              <a:t> </a:t>
            </a:r>
            <a:r>
              <a:rPr dirty="0" sz="3500" spc="-114" b="1">
                <a:latin typeface="Arial"/>
                <a:cs typeface="Arial"/>
              </a:rPr>
              <a:t>saved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3500" spc="-85" b="1">
                <a:latin typeface="Arial"/>
                <a:cs typeface="Arial"/>
              </a:rPr>
              <a:t>User</a:t>
            </a:r>
            <a:r>
              <a:rPr dirty="0" sz="3500" spc="-40" b="1">
                <a:latin typeface="Arial"/>
                <a:cs typeface="Arial"/>
              </a:rPr>
              <a:t> </a:t>
            </a:r>
            <a:r>
              <a:rPr dirty="0" sz="3500" spc="-55" b="1">
                <a:latin typeface="Arial"/>
                <a:cs typeface="Arial"/>
              </a:rPr>
              <a:t>views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25" b="1">
                <a:latin typeface="Arial"/>
                <a:cs typeface="Arial"/>
              </a:rPr>
              <a:t>the</a:t>
            </a:r>
            <a:r>
              <a:rPr dirty="0" sz="3500" spc="-40" b="1">
                <a:latin typeface="Arial"/>
                <a:cs typeface="Arial"/>
              </a:rPr>
              <a:t> </a:t>
            </a:r>
            <a:r>
              <a:rPr dirty="0" sz="3500" spc="-20" b="1">
                <a:latin typeface="Arial"/>
                <a:cs typeface="Arial"/>
              </a:rPr>
              <a:t>trade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100" b="1">
                <a:latin typeface="Arial"/>
                <a:cs typeface="Arial"/>
              </a:rPr>
              <a:t>exchange</a:t>
            </a:r>
            <a:r>
              <a:rPr dirty="0" sz="3500" spc="-40" b="1">
                <a:latin typeface="Arial"/>
                <a:cs typeface="Arial"/>
              </a:rPr>
              <a:t> </a:t>
            </a:r>
            <a:r>
              <a:rPr dirty="0" sz="3500" spc="-65" b="1">
                <a:latin typeface="Arial"/>
                <a:cs typeface="Arial"/>
              </a:rPr>
              <a:t>and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3500" spc="-120" b="1">
                <a:latin typeface="Arial"/>
                <a:cs typeface="Arial"/>
              </a:rPr>
              <a:t>stock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25" b="1">
                <a:latin typeface="Arial"/>
                <a:cs typeface="Arial"/>
              </a:rPr>
              <a:t>of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spc="-60" b="1">
                <a:latin typeface="Arial"/>
                <a:cs typeface="Arial"/>
              </a:rPr>
              <a:t>a</a:t>
            </a:r>
            <a:r>
              <a:rPr dirty="0" sz="3500" spc="-30" b="1">
                <a:latin typeface="Arial"/>
                <a:cs typeface="Arial"/>
              </a:rPr>
              <a:t> </a:t>
            </a:r>
            <a:r>
              <a:rPr dirty="0" sz="3500" spc="-110" b="1">
                <a:latin typeface="Arial"/>
                <a:cs typeface="Arial"/>
              </a:rPr>
              <a:t>company</a:t>
            </a:r>
            <a:endParaRPr sz="3500">
              <a:latin typeface="Arial"/>
              <a:cs typeface="Arial"/>
            </a:endParaRPr>
          </a:p>
          <a:p>
            <a:pPr marL="12700" marR="602615">
              <a:lnSpc>
                <a:spcPts val="4870"/>
              </a:lnSpc>
              <a:spcBef>
                <a:spcPts val="110"/>
              </a:spcBef>
            </a:pPr>
            <a:r>
              <a:rPr dirty="0" sz="3500" spc="-90" b="1">
                <a:latin typeface="Arial"/>
                <a:cs typeface="Arial"/>
              </a:rPr>
              <a:t>Using</a:t>
            </a:r>
            <a:r>
              <a:rPr dirty="0" sz="3500" spc="-25" b="1">
                <a:latin typeface="Arial"/>
                <a:cs typeface="Arial"/>
              </a:rPr>
              <a:t> the </a:t>
            </a:r>
            <a:r>
              <a:rPr dirty="0" sz="3500" spc="-90" b="1">
                <a:latin typeface="Arial"/>
                <a:cs typeface="Arial"/>
              </a:rPr>
              <a:t>model,</a:t>
            </a:r>
            <a:r>
              <a:rPr dirty="0" sz="3500" spc="-25" b="1">
                <a:latin typeface="Arial"/>
                <a:cs typeface="Arial"/>
              </a:rPr>
              <a:t> </a:t>
            </a:r>
            <a:r>
              <a:rPr dirty="0" sz="3500" spc="-135" b="1">
                <a:latin typeface="Arial"/>
                <a:cs typeface="Arial"/>
              </a:rPr>
              <a:t>closing</a:t>
            </a:r>
            <a:r>
              <a:rPr dirty="0" sz="3500" spc="-25" b="1">
                <a:latin typeface="Arial"/>
                <a:cs typeface="Arial"/>
              </a:rPr>
              <a:t> </a:t>
            </a:r>
            <a:r>
              <a:rPr dirty="0" sz="3500" spc="-100" b="1">
                <a:latin typeface="Arial"/>
                <a:cs typeface="Arial"/>
              </a:rPr>
              <a:t>price</a:t>
            </a:r>
            <a:r>
              <a:rPr dirty="0" sz="3500" spc="-25" b="1">
                <a:latin typeface="Arial"/>
                <a:cs typeface="Arial"/>
              </a:rPr>
              <a:t> </a:t>
            </a:r>
            <a:r>
              <a:rPr dirty="0" sz="3500" spc="-170" b="1">
                <a:latin typeface="Arial"/>
                <a:cs typeface="Arial"/>
              </a:rPr>
              <a:t>is </a:t>
            </a:r>
            <a:r>
              <a:rPr dirty="0" sz="3500" spc="-960" b="1">
                <a:latin typeface="Arial"/>
                <a:cs typeface="Arial"/>
              </a:rPr>
              <a:t> </a:t>
            </a:r>
            <a:r>
              <a:rPr dirty="0" sz="3500" spc="-65" b="1">
                <a:latin typeface="Arial"/>
                <a:cs typeface="Arial"/>
              </a:rPr>
              <a:t>predicted.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1499"/>
            <a:ext cx="13011149" cy="74771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33293" y="1008787"/>
            <a:ext cx="5065395" cy="907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59079">
              <a:lnSpc>
                <a:spcPct val="115700"/>
              </a:lnSpc>
              <a:spcBef>
                <a:spcPts val="100"/>
              </a:spcBef>
            </a:pPr>
            <a:r>
              <a:rPr dirty="0" sz="2700" spc="90" b="1">
                <a:latin typeface="Arial"/>
                <a:cs typeface="Arial"/>
              </a:rPr>
              <a:t>In</a:t>
            </a:r>
            <a:r>
              <a:rPr dirty="0" sz="2700" spc="-125" b="1">
                <a:latin typeface="Arial"/>
                <a:cs typeface="Arial"/>
              </a:rPr>
              <a:t> </a:t>
            </a:r>
            <a:r>
              <a:rPr dirty="0" sz="2700" spc="35" b="1">
                <a:latin typeface="Arial"/>
                <a:cs typeface="Arial"/>
              </a:rPr>
              <a:t>this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35" b="1">
                <a:latin typeface="Arial"/>
                <a:cs typeface="Arial"/>
              </a:rPr>
              <a:t>pseudocode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45" b="1">
                <a:latin typeface="Arial"/>
                <a:cs typeface="Arial"/>
              </a:rPr>
              <a:t>example, </a:t>
            </a:r>
            <a:r>
              <a:rPr dirty="0" sz="2700" spc="-735" b="1">
                <a:latin typeface="Arial"/>
                <a:cs typeface="Arial"/>
              </a:rPr>
              <a:t> </a:t>
            </a:r>
            <a:r>
              <a:rPr dirty="0" sz="2700" spc="50" b="1">
                <a:latin typeface="Arial"/>
                <a:cs typeface="Arial"/>
              </a:rPr>
              <a:t>we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65" b="1">
                <a:latin typeface="Arial"/>
                <a:cs typeface="Arial"/>
              </a:rPr>
              <a:t>are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45" b="1">
                <a:latin typeface="Arial"/>
                <a:cs typeface="Arial"/>
              </a:rPr>
              <a:t>creating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30" b="1">
                <a:latin typeface="Arial"/>
                <a:cs typeface="Arial"/>
              </a:rPr>
              <a:t>a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60" b="1">
                <a:latin typeface="Arial"/>
                <a:cs typeface="Arial"/>
              </a:rPr>
              <a:t>neural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</a:pPr>
            <a:r>
              <a:rPr dirty="0" sz="2700" spc="65" b="1">
                <a:latin typeface="Arial"/>
                <a:cs typeface="Arial"/>
              </a:rPr>
              <a:t>network </a:t>
            </a:r>
            <a:r>
              <a:rPr dirty="0" sz="2700" spc="75" b="1">
                <a:latin typeface="Arial"/>
                <a:cs typeface="Arial"/>
              </a:rPr>
              <a:t>architecture </a:t>
            </a:r>
            <a:r>
              <a:rPr dirty="0" sz="2700" spc="135" b="1">
                <a:latin typeface="Arial"/>
                <a:cs typeface="Arial"/>
              </a:rPr>
              <a:t>that </a:t>
            </a:r>
            <a:r>
              <a:rPr dirty="0" sz="2700" spc="140" b="1">
                <a:latin typeface="Arial"/>
                <a:cs typeface="Arial"/>
              </a:rPr>
              <a:t> </a:t>
            </a:r>
            <a:r>
              <a:rPr dirty="0" sz="2700" spc="-20" b="1">
                <a:latin typeface="Arial"/>
                <a:cs typeface="Arial"/>
              </a:rPr>
              <a:t>consists</a:t>
            </a:r>
            <a:r>
              <a:rPr dirty="0" sz="2700" spc="-125" b="1">
                <a:latin typeface="Arial"/>
                <a:cs typeface="Arial"/>
              </a:rPr>
              <a:t> </a:t>
            </a:r>
            <a:r>
              <a:rPr dirty="0" sz="2700" spc="95" b="1">
                <a:latin typeface="Arial"/>
                <a:cs typeface="Arial"/>
              </a:rPr>
              <a:t>of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95" b="1">
                <a:latin typeface="Arial"/>
                <a:cs typeface="Arial"/>
              </a:rPr>
              <a:t>two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40" b="1">
                <a:latin typeface="Arial"/>
                <a:cs typeface="Arial"/>
              </a:rPr>
              <a:t>inputs,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55" b="1">
                <a:latin typeface="Arial"/>
                <a:cs typeface="Arial"/>
              </a:rPr>
              <a:t>one</a:t>
            </a:r>
            <a:r>
              <a:rPr dirty="0" sz="2700" spc="-125" b="1">
                <a:latin typeface="Arial"/>
                <a:cs typeface="Arial"/>
              </a:rPr>
              <a:t> </a:t>
            </a:r>
            <a:r>
              <a:rPr dirty="0" sz="2700" spc="90" b="1">
                <a:latin typeface="Arial"/>
                <a:cs typeface="Arial"/>
              </a:rPr>
              <a:t>for </a:t>
            </a:r>
            <a:r>
              <a:rPr dirty="0" sz="2700" spc="-735" b="1">
                <a:latin typeface="Arial"/>
                <a:cs typeface="Arial"/>
              </a:rPr>
              <a:t> </a:t>
            </a:r>
            <a:r>
              <a:rPr dirty="0" sz="2700" spc="120" b="1">
                <a:latin typeface="Arial"/>
                <a:cs typeface="Arial"/>
              </a:rPr>
              <a:t>the </a:t>
            </a:r>
            <a:r>
              <a:rPr dirty="0" sz="2700" spc="-15" b="1">
                <a:latin typeface="Arial"/>
                <a:cs typeface="Arial"/>
              </a:rPr>
              <a:t>LSTM </a:t>
            </a:r>
            <a:r>
              <a:rPr dirty="0" sz="2700" spc="65" b="1">
                <a:latin typeface="Arial"/>
                <a:cs typeface="Arial"/>
              </a:rPr>
              <a:t>layer </a:t>
            </a:r>
            <a:r>
              <a:rPr dirty="0" sz="2700" spc="55" b="1">
                <a:latin typeface="Arial"/>
                <a:cs typeface="Arial"/>
              </a:rPr>
              <a:t>and one </a:t>
            </a:r>
            <a:r>
              <a:rPr dirty="0" sz="2700" spc="90" b="1">
                <a:latin typeface="Arial"/>
                <a:cs typeface="Arial"/>
              </a:rPr>
              <a:t>for </a:t>
            </a:r>
            <a:r>
              <a:rPr dirty="0" sz="2700" spc="95" b="1">
                <a:latin typeface="Arial"/>
                <a:cs typeface="Arial"/>
              </a:rPr>
              <a:t> </a:t>
            </a:r>
            <a:r>
              <a:rPr dirty="0" sz="2700" spc="120" b="1">
                <a:latin typeface="Arial"/>
                <a:cs typeface="Arial"/>
              </a:rPr>
              <a:t>the </a:t>
            </a:r>
            <a:r>
              <a:rPr dirty="0" sz="2700" spc="-50" b="1">
                <a:latin typeface="Arial"/>
                <a:cs typeface="Arial"/>
              </a:rPr>
              <a:t>GRU </a:t>
            </a:r>
            <a:r>
              <a:rPr dirty="0" sz="2700" spc="55" b="1">
                <a:latin typeface="Arial"/>
                <a:cs typeface="Arial"/>
              </a:rPr>
              <a:t>layer. </a:t>
            </a:r>
            <a:r>
              <a:rPr dirty="0" sz="2700" spc="25" b="1">
                <a:latin typeface="Arial"/>
                <a:cs typeface="Arial"/>
              </a:rPr>
              <a:t>The </a:t>
            </a:r>
            <a:r>
              <a:rPr dirty="0" sz="2700" spc="110" b="1">
                <a:latin typeface="Arial"/>
                <a:cs typeface="Arial"/>
              </a:rPr>
              <a:t>output </a:t>
            </a:r>
            <a:r>
              <a:rPr dirty="0" sz="2700" spc="95" b="1">
                <a:latin typeface="Arial"/>
                <a:cs typeface="Arial"/>
              </a:rPr>
              <a:t>of </a:t>
            </a:r>
            <a:r>
              <a:rPr dirty="0" sz="2700" spc="100" b="1">
                <a:latin typeface="Arial"/>
                <a:cs typeface="Arial"/>
              </a:rPr>
              <a:t> </a:t>
            </a:r>
            <a:r>
              <a:rPr dirty="0" sz="2700" spc="40" b="1">
                <a:latin typeface="Arial"/>
                <a:cs typeface="Arial"/>
              </a:rPr>
              <a:t>each </a:t>
            </a:r>
            <a:r>
              <a:rPr dirty="0" sz="2700" spc="65" b="1">
                <a:latin typeface="Arial"/>
                <a:cs typeface="Arial"/>
              </a:rPr>
              <a:t>layer </a:t>
            </a:r>
            <a:r>
              <a:rPr dirty="0" sz="2700" spc="-65" b="1">
                <a:latin typeface="Arial"/>
                <a:cs typeface="Arial"/>
              </a:rPr>
              <a:t>is </a:t>
            </a:r>
            <a:r>
              <a:rPr dirty="0" sz="2700" spc="100" b="1">
                <a:latin typeface="Arial"/>
                <a:cs typeface="Arial"/>
              </a:rPr>
              <a:t>then </a:t>
            </a:r>
            <a:r>
              <a:rPr dirty="0" sz="2700" spc="105" b="1">
                <a:latin typeface="Arial"/>
                <a:cs typeface="Arial"/>
              </a:rPr>
              <a:t> </a:t>
            </a:r>
            <a:r>
              <a:rPr dirty="0" sz="2700" spc="75" b="1">
                <a:latin typeface="Arial"/>
                <a:cs typeface="Arial"/>
              </a:rPr>
              <a:t>concatenated </a:t>
            </a:r>
            <a:r>
              <a:rPr dirty="0" sz="2700" spc="-40" b="1">
                <a:latin typeface="Arial"/>
                <a:cs typeface="Arial"/>
              </a:rPr>
              <a:t>using </a:t>
            </a:r>
            <a:r>
              <a:rPr dirty="0" sz="2700" spc="120" b="1">
                <a:latin typeface="Arial"/>
                <a:cs typeface="Arial"/>
              </a:rPr>
              <a:t>the </a:t>
            </a:r>
            <a:r>
              <a:rPr dirty="0" sz="2700" spc="125" b="1">
                <a:latin typeface="Arial"/>
                <a:cs typeface="Arial"/>
              </a:rPr>
              <a:t> </a:t>
            </a:r>
            <a:r>
              <a:rPr dirty="0" sz="2700" spc="70" b="1">
                <a:latin typeface="Arial"/>
                <a:cs typeface="Arial"/>
              </a:rPr>
              <a:t>Concatenate </a:t>
            </a:r>
            <a:r>
              <a:rPr dirty="0" sz="2700" spc="55" b="1">
                <a:latin typeface="Arial"/>
                <a:cs typeface="Arial"/>
              </a:rPr>
              <a:t>layer, and </a:t>
            </a:r>
            <a:r>
              <a:rPr dirty="0" sz="2700" spc="30" b="1">
                <a:latin typeface="Arial"/>
                <a:cs typeface="Arial"/>
              </a:rPr>
              <a:t>a </a:t>
            </a:r>
            <a:r>
              <a:rPr dirty="0" sz="2700" spc="35" b="1">
                <a:latin typeface="Arial"/>
                <a:cs typeface="Arial"/>
              </a:rPr>
              <a:t> </a:t>
            </a:r>
            <a:r>
              <a:rPr dirty="0" sz="2700" spc="85" b="1">
                <a:latin typeface="Arial"/>
                <a:cs typeface="Arial"/>
              </a:rPr>
              <a:t>dropout </a:t>
            </a:r>
            <a:r>
              <a:rPr dirty="0" sz="2700" spc="65" b="1">
                <a:latin typeface="Arial"/>
                <a:cs typeface="Arial"/>
              </a:rPr>
              <a:t>layer </a:t>
            </a:r>
            <a:r>
              <a:rPr dirty="0" sz="2700" spc="-65" b="1">
                <a:latin typeface="Arial"/>
                <a:cs typeface="Arial"/>
              </a:rPr>
              <a:t>is </a:t>
            </a:r>
            <a:r>
              <a:rPr dirty="0" sz="2700" spc="75" b="1">
                <a:latin typeface="Arial"/>
                <a:cs typeface="Arial"/>
              </a:rPr>
              <a:t>added </a:t>
            </a:r>
            <a:r>
              <a:rPr dirty="0" sz="2700" spc="90" b="1">
                <a:latin typeface="Arial"/>
                <a:cs typeface="Arial"/>
              </a:rPr>
              <a:t>for </a:t>
            </a:r>
            <a:r>
              <a:rPr dirty="0" sz="2700" spc="95" b="1">
                <a:latin typeface="Arial"/>
                <a:cs typeface="Arial"/>
              </a:rPr>
              <a:t> </a:t>
            </a:r>
            <a:r>
              <a:rPr dirty="0" sz="2700" spc="40" b="1">
                <a:latin typeface="Arial"/>
                <a:cs typeface="Arial"/>
              </a:rPr>
              <a:t>regularization.</a:t>
            </a:r>
            <a:r>
              <a:rPr dirty="0" sz="2700" spc="55" b="1">
                <a:latin typeface="Arial"/>
                <a:cs typeface="Arial"/>
              </a:rPr>
              <a:t> </a:t>
            </a:r>
            <a:r>
              <a:rPr dirty="0" sz="2700" spc="30" b="1">
                <a:latin typeface="Arial"/>
                <a:cs typeface="Arial"/>
              </a:rPr>
              <a:t>Finally,</a:t>
            </a:r>
            <a:r>
              <a:rPr dirty="0" sz="2700" spc="60" b="1">
                <a:latin typeface="Arial"/>
                <a:cs typeface="Arial"/>
              </a:rPr>
              <a:t> </a:t>
            </a:r>
            <a:r>
              <a:rPr dirty="0" sz="2700" spc="30" b="1">
                <a:latin typeface="Arial"/>
                <a:cs typeface="Arial"/>
              </a:rPr>
              <a:t>a </a:t>
            </a:r>
            <a:r>
              <a:rPr dirty="0" sz="2700" spc="35" b="1">
                <a:latin typeface="Arial"/>
                <a:cs typeface="Arial"/>
              </a:rPr>
              <a:t> </a:t>
            </a:r>
            <a:r>
              <a:rPr dirty="0" sz="2700" spc="25" b="1">
                <a:latin typeface="Arial"/>
                <a:cs typeface="Arial"/>
              </a:rPr>
              <a:t>dense </a:t>
            </a:r>
            <a:r>
              <a:rPr dirty="0" sz="2700" spc="65" b="1">
                <a:latin typeface="Arial"/>
                <a:cs typeface="Arial"/>
              </a:rPr>
              <a:t>layer </a:t>
            </a:r>
            <a:r>
              <a:rPr dirty="0" sz="2700" spc="-65" b="1">
                <a:latin typeface="Arial"/>
                <a:cs typeface="Arial"/>
              </a:rPr>
              <a:t>is </a:t>
            </a:r>
            <a:r>
              <a:rPr dirty="0" sz="2700" spc="10" b="1">
                <a:latin typeface="Arial"/>
                <a:cs typeface="Arial"/>
              </a:rPr>
              <a:t>used </a:t>
            </a:r>
            <a:r>
              <a:rPr dirty="0" sz="2700" spc="135" b="1">
                <a:latin typeface="Arial"/>
                <a:cs typeface="Arial"/>
              </a:rPr>
              <a:t>to </a:t>
            </a:r>
            <a:r>
              <a:rPr dirty="0" sz="2700" spc="140" b="1">
                <a:latin typeface="Arial"/>
                <a:cs typeface="Arial"/>
              </a:rPr>
              <a:t> </a:t>
            </a:r>
            <a:r>
              <a:rPr dirty="0" sz="2700" spc="60" b="1">
                <a:latin typeface="Arial"/>
                <a:cs typeface="Arial"/>
              </a:rPr>
              <a:t>produce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120" b="1">
                <a:latin typeface="Arial"/>
                <a:cs typeface="Arial"/>
              </a:rPr>
              <a:t>the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90" b="1">
                <a:latin typeface="Arial"/>
                <a:cs typeface="Arial"/>
              </a:rPr>
              <a:t>output.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25" b="1">
                <a:latin typeface="Arial"/>
                <a:cs typeface="Arial"/>
              </a:rPr>
              <a:t>The</a:t>
            </a:r>
            <a:endParaRPr sz="2700">
              <a:latin typeface="Arial"/>
              <a:cs typeface="Arial"/>
            </a:endParaRPr>
          </a:p>
          <a:p>
            <a:pPr marL="12700" marR="62230">
              <a:lnSpc>
                <a:spcPct val="115700"/>
              </a:lnSpc>
            </a:pPr>
            <a:r>
              <a:rPr dirty="0" sz="2700" spc="80" b="1">
                <a:latin typeface="Arial"/>
                <a:cs typeface="Arial"/>
              </a:rPr>
              <a:t>model </a:t>
            </a:r>
            <a:r>
              <a:rPr dirty="0" sz="2700" spc="-65" b="1">
                <a:latin typeface="Arial"/>
                <a:cs typeface="Arial"/>
              </a:rPr>
              <a:t>is </a:t>
            </a:r>
            <a:r>
              <a:rPr dirty="0" sz="2700" spc="100" b="1">
                <a:latin typeface="Arial"/>
                <a:cs typeface="Arial"/>
              </a:rPr>
              <a:t>then </a:t>
            </a:r>
            <a:r>
              <a:rPr dirty="0" sz="2700" spc="65" b="1">
                <a:latin typeface="Arial"/>
                <a:cs typeface="Arial"/>
              </a:rPr>
              <a:t>compiled </a:t>
            </a:r>
            <a:r>
              <a:rPr dirty="0" sz="2700" spc="55" b="1">
                <a:latin typeface="Arial"/>
                <a:cs typeface="Arial"/>
              </a:rPr>
              <a:t>and </a:t>
            </a:r>
            <a:r>
              <a:rPr dirty="0" sz="2700" spc="60" b="1">
                <a:latin typeface="Arial"/>
                <a:cs typeface="Arial"/>
              </a:rPr>
              <a:t> </a:t>
            </a:r>
            <a:r>
              <a:rPr dirty="0" sz="2700" spc="85" b="1">
                <a:latin typeface="Arial"/>
                <a:cs typeface="Arial"/>
              </a:rPr>
              <a:t>trained </a:t>
            </a:r>
            <a:r>
              <a:rPr dirty="0" sz="2700" spc="-40" b="1">
                <a:latin typeface="Arial"/>
                <a:cs typeface="Arial"/>
              </a:rPr>
              <a:t>using </a:t>
            </a:r>
            <a:r>
              <a:rPr dirty="0" sz="2700" spc="120" b="1">
                <a:latin typeface="Arial"/>
                <a:cs typeface="Arial"/>
              </a:rPr>
              <a:t>the </a:t>
            </a:r>
            <a:r>
              <a:rPr dirty="0" sz="2700" spc="45" b="1">
                <a:latin typeface="Arial"/>
                <a:cs typeface="Arial"/>
              </a:rPr>
              <a:t>training </a:t>
            </a:r>
            <a:r>
              <a:rPr dirty="0" sz="2700" spc="50" b="1">
                <a:latin typeface="Arial"/>
                <a:cs typeface="Arial"/>
              </a:rPr>
              <a:t> </a:t>
            </a:r>
            <a:r>
              <a:rPr dirty="0" sz="2700" spc="75" b="1">
                <a:latin typeface="Arial"/>
                <a:cs typeface="Arial"/>
              </a:rPr>
              <a:t>data.</a:t>
            </a:r>
            <a:r>
              <a:rPr dirty="0" sz="2700" spc="-125" b="1">
                <a:latin typeface="Arial"/>
                <a:cs typeface="Arial"/>
              </a:rPr>
              <a:t> </a:t>
            </a:r>
            <a:r>
              <a:rPr dirty="0" sz="2700" spc="-35" b="1">
                <a:latin typeface="Arial"/>
                <a:cs typeface="Arial"/>
              </a:rPr>
              <a:t>This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75" b="1">
                <a:latin typeface="Arial"/>
                <a:cs typeface="Arial"/>
              </a:rPr>
              <a:t>architecture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25" b="1">
                <a:latin typeface="Arial"/>
                <a:cs typeface="Arial"/>
              </a:rPr>
              <a:t>can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85" b="1">
                <a:latin typeface="Arial"/>
                <a:cs typeface="Arial"/>
              </a:rPr>
              <a:t>be </a:t>
            </a:r>
            <a:r>
              <a:rPr dirty="0" sz="2700" spc="-735" b="1">
                <a:latin typeface="Arial"/>
                <a:cs typeface="Arial"/>
              </a:rPr>
              <a:t> </a:t>
            </a:r>
            <a:r>
              <a:rPr dirty="0" sz="2700" spc="50" b="1">
                <a:latin typeface="Arial"/>
                <a:cs typeface="Arial"/>
              </a:rPr>
              <a:t>adjusted </a:t>
            </a:r>
            <a:r>
              <a:rPr dirty="0" sz="2700" spc="55" b="1">
                <a:latin typeface="Arial"/>
                <a:cs typeface="Arial"/>
              </a:rPr>
              <a:t>and </a:t>
            </a:r>
            <a:r>
              <a:rPr dirty="0" sz="2700" spc="95" b="1">
                <a:latin typeface="Arial"/>
                <a:cs typeface="Arial"/>
              </a:rPr>
              <a:t>tuned </a:t>
            </a:r>
            <a:r>
              <a:rPr dirty="0" sz="2700" spc="25" b="1">
                <a:latin typeface="Arial"/>
                <a:cs typeface="Arial"/>
              </a:rPr>
              <a:t>based </a:t>
            </a:r>
            <a:r>
              <a:rPr dirty="0" sz="2700" spc="45" b="1">
                <a:latin typeface="Arial"/>
                <a:cs typeface="Arial"/>
              </a:rPr>
              <a:t>on </a:t>
            </a:r>
            <a:r>
              <a:rPr dirty="0" sz="2700" spc="-740" b="1">
                <a:latin typeface="Arial"/>
                <a:cs typeface="Arial"/>
              </a:rPr>
              <a:t> </a:t>
            </a:r>
            <a:r>
              <a:rPr dirty="0" sz="2700" spc="120" b="1">
                <a:latin typeface="Arial"/>
                <a:cs typeface="Arial"/>
              </a:rPr>
              <a:t>the </a:t>
            </a:r>
            <a:r>
              <a:rPr dirty="0" sz="2700" spc="25" b="1">
                <a:latin typeface="Arial"/>
                <a:cs typeface="Arial"/>
              </a:rPr>
              <a:t>specific </a:t>
            </a:r>
            <a:r>
              <a:rPr dirty="0" sz="2700" spc="65" b="1">
                <a:latin typeface="Arial"/>
                <a:cs typeface="Arial"/>
              </a:rPr>
              <a:t>requirements </a:t>
            </a:r>
            <a:r>
              <a:rPr dirty="0" sz="2700" spc="95" b="1">
                <a:latin typeface="Arial"/>
                <a:cs typeface="Arial"/>
              </a:rPr>
              <a:t>of </a:t>
            </a:r>
            <a:r>
              <a:rPr dirty="0" sz="2700" spc="100" b="1">
                <a:latin typeface="Arial"/>
                <a:cs typeface="Arial"/>
              </a:rPr>
              <a:t> </a:t>
            </a:r>
            <a:r>
              <a:rPr dirty="0" sz="2700" spc="120" b="1">
                <a:latin typeface="Arial"/>
                <a:cs typeface="Arial"/>
              </a:rPr>
              <a:t>the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10" b="1">
                <a:latin typeface="Arial"/>
                <a:cs typeface="Arial"/>
              </a:rPr>
              <a:t>stock</a:t>
            </a:r>
            <a:r>
              <a:rPr dirty="0" sz="2700" spc="-114" b="1">
                <a:latin typeface="Arial"/>
                <a:cs typeface="Arial"/>
              </a:rPr>
              <a:t> </a:t>
            </a:r>
            <a:r>
              <a:rPr dirty="0" sz="2700" spc="70" b="1">
                <a:latin typeface="Arial"/>
                <a:cs typeface="Arial"/>
              </a:rPr>
              <a:t>prediction</a:t>
            </a:r>
            <a:r>
              <a:rPr dirty="0" sz="2700" spc="-120" b="1">
                <a:latin typeface="Arial"/>
                <a:cs typeface="Arial"/>
              </a:rPr>
              <a:t> </a:t>
            </a:r>
            <a:r>
              <a:rPr dirty="0" sz="2700" spc="70" b="1">
                <a:latin typeface="Arial"/>
                <a:cs typeface="Arial"/>
              </a:rPr>
              <a:t>problem.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97743" y="202597"/>
            <a:ext cx="809117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45">
                <a:solidFill>
                  <a:srgbClr val="000000"/>
                </a:solidFill>
                <a:latin typeface="Arial"/>
                <a:cs typeface="Arial"/>
              </a:rPr>
              <a:t>Pseudocode</a:t>
            </a:r>
            <a:r>
              <a:rPr dirty="0" sz="5200" spc="-254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5200" spc="11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dirty="0" sz="5200" spc="-2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5200" spc="10">
                <a:solidFill>
                  <a:srgbClr val="000000"/>
                </a:solidFill>
                <a:latin typeface="Arial"/>
                <a:cs typeface="Arial"/>
              </a:rPr>
              <a:t>working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840" y="903604"/>
            <a:ext cx="358521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065" marR="5080" indent="-127000">
              <a:lnSpc>
                <a:spcPct val="115399"/>
              </a:lnSpc>
              <a:spcBef>
                <a:spcPts val="100"/>
              </a:spcBef>
            </a:pPr>
            <a:r>
              <a:rPr dirty="0" sz="3900" spc="40">
                <a:solidFill>
                  <a:srgbClr val="000000"/>
                </a:solidFill>
                <a:latin typeface="Arial"/>
                <a:cs typeface="Arial"/>
              </a:rPr>
              <a:t>Comparison</a:t>
            </a:r>
            <a:r>
              <a:rPr dirty="0" sz="3900" spc="-26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900" spc="135">
                <a:solidFill>
                  <a:srgbClr val="000000"/>
                </a:solidFill>
                <a:latin typeface="Arial"/>
                <a:cs typeface="Arial"/>
              </a:rPr>
              <a:t>of </a:t>
            </a:r>
            <a:r>
              <a:rPr dirty="0" sz="3900" spc="-107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900" spc="95">
                <a:solidFill>
                  <a:srgbClr val="000000"/>
                </a:solidFill>
                <a:latin typeface="Arial"/>
                <a:cs typeface="Arial"/>
              </a:rPr>
              <a:t>all</a:t>
            </a:r>
            <a:r>
              <a:rPr dirty="0" sz="3900" spc="-21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900" spc="55">
                <a:solidFill>
                  <a:srgbClr val="000000"/>
                </a:solidFill>
                <a:latin typeface="Arial"/>
                <a:cs typeface="Arial"/>
              </a:rPr>
              <a:t>algorithms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8288000" cy="10274300"/>
            </a:xfrm>
            <a:custGeom>
              <a:avLst/>
              <a:gdLst/>
              <a:ahLst/>
              <a:cxnLst/>
              <a:rect l="l" t="t" r="r" b="b"/>
              <a:pathLst>
                <a:path w="18288000" h="10274300">
                  <a:moveTo>
                    <a:pt x="18287988" y="0"/>
                  </a:moveTo>
                  <a:lnTo>
                    <a:pt x="17477093" y="0"/>
                  </a:lnTo>
                  <a:lnTo>
                    <a:pt x="17477093" y="50800"/>
                  </a:lnTo>
                  <a:lnTo>
                    <a:pt x="17477093" y="927100"/>
                  </a:lnTo>
                  <a:lnTo>
                    <a:pt x="17477093" y="10223500"/>
                  </a:lnTo>
                  <a:lnTo>
                    <a:pt x="16608857" y="10223500"/>
                  </a:lnTo>
                  <a:lnTo>
                    <a:pt x="16608857" y="9925177"/>
                  </a:lnTo>
                  <a:lnTo>
                    <a:pt x="17259288" y="9925177"/>
                  </a:lnTo>
                  <a:lnTo>
                    <a:pt x="17259288" y="9347200"/>
                  </a:lnTo>
                  <a:lnTo>
                    <a:pt x="17477093" y="9347200"/>
                  </a:lnTo>
                  <a:lnTo>
                    <a:pt x="17477093" y="9283700"/>
                  </a:lnTo>
                  <a:lnTo>
                    <a:pt x="17259288" y="9283700"/>
                  </a:lnTo>
                  <a:lnTo>
                    <a:pt x="17259288" y="8420100"/>
                  </a:lnTo>
                  <a:lnTo>
                    <a:pt x="17477093" y="8420100"/>
                  </a:lnTo>
                  <a:lnTo>
                    <a:pt x="17477093" y="8356600"/>
                  </a:lnTo>
                  <a:lnTo>
                    <a:pt x="17259288" y="8356600"/>
                  </a:lnTo>
                  <a:lnTo>
                    <a:pt x="17259288" y="7493000"/>
                  </a:lnTo>
                  <a:lnTo>
                    <a:pt x="17477093" y="7493000"/>
                  </a:lnTo>
                  <a:lnTo>
                    <a:pt x="17477093" y="7429500"/>
                  </a:lnTo>
                  <a:lnTo>
                    <a:pt x="17259288" y="7429500"/>
                  </a:lnTo>
                  <a:lnTo>
                    <a:pt x="17259288" y="6565900"/>
                  </a:lnTo>
                  <a:lnTo>
                    <a:pt x="17477093" y="6565900"/>
                  </a:lnTo>
                  <a:lnTo>
                    <a:pt x="17477093" y="6502400"/>
                  </a:lnTo>
                  <a:lnTo>
                    <a:pt x="17259288" y="6502400"/>
                  </a:lnTo>
                  <a:lnTo>
                    <a:pt x="17259288" y="5638800"/>
                  </a:lnTo>
                  <a:lnTo>
                    <a:pt x="17477093" y="5638800"/>
                  </a:lnTo>
                  <a:lnTo>
                    <a:pt x="17477093" y="5575300"/>
                  </a:lnTo>
                  <a:lnTo>
                    <a:pt x="17259288" y="5575300"/>
                  </a:lnTo>
                  <a:lnTo>
                    <a:pt x="17259288" y="4699000"/>
                  </a:lnTo>
                  <a:lnTo>
                    <a:pt x="17477093" y="4699000"/>
                  </a:lnTo>
                  <a:lnTo>
                    <a:pt x="17477093" y="4635500"/>
                  </a:lnTo>
                  <a:lnTo>
                    <a:pt x="17259288" y="4635500"/>
                  </a:lnTo>
                  <a:lnTo>
                    <a:pt x="17259288" y="3771900"/>
                  </a:lnTo>
                  <a:lnTo>
                    <a:pt x="17477093" y="3771900"/>
                  </a:lnTo>
                  <a:lnTo>
                    <a:pt x="17477093" y="3708400"/>
                  </a:lnTo>
                  <a:lnTo>
                    <a:pt x="17259288" y="3708400"/>
                  </a:lnTo>
                  <a:lnTo>
                    <a:pt x="17259288" y="2844800"/>
                  </a:lnTo>
                  <a:lnTo>
                    <a:pt x="17477093" y="2844800"/>
                  </a:lnTo>
                  <a:lnTo>
                    <a:pt x="17477093" y="2781300"/>
                  </a:lnTo>
                  <a:lnTo>
                    <a:pt x="17259288" y="2781300"/>
                  </a:lnTo>
                  <a:lnTo>
                    <a:pt x="17259288" y="2417534"/>
                  </a:lnTo>
                  <a:lnTo>
                    <a:pt x="17259288" y="1917700"/>
                  </a:lnTo>
                  <a:lnTo>
                    <a:pt x="17477093" y="1917700"/>
                  </a:lnTo>
                  <a:lnTo>
                    <a:pt x="17477093" y="1854200"/>
                  </a:lnTo>
                  <a:lnTo>
                    <a:pt x="17259288" y="1854200"/>
                  </a:lnTo>
                  <a:lnTo>
                    <a:pt x="17259288" y="1505940"/>
                  </a:lnTo>
                  <a:lnTo>
                    <a:pt x="16608857" y="1505940"/>
                  </a:lnTo>
                  <a:lnTo>
                    <a:pt x="16608857" y="990600"/>
                  </a:lnTo>
                  <a:lnTo>
                    <a:pt x="17477093" y="990600"/>
                  </a:lnTo>
                  <a:lnTo>
                    <a:pt x="17477093" y="927100"/>
                  </a:lnTo>
                  <a:lnTo>
                    <a:pt x="16608857" y="927100"/>
                  </a:lnTo>
                  <a:lnTo>
                    <a:pt x="16608857" y="50800"/>
                  </a:lnTo>
                  <a:lnTo>
                    <a:pt x="17477093" y="50800"/>
                  </a:lnTo>
                  <a:lnTo>
                    <a:pt x="17477093" y="0"/>
                  </a:lnTo>
                  <a:lnTo>
                    <a:pt x="16547503" y="0"/>
                  </a:lnTo>
                  <a:lnTo>
                    <a:pt x="16547503" y="50800"/>
                  </a:lnTo>
                  <a:lnTo>
                    <a:pt x="16547503" y="927100"/>
                  </a:lnTo>
                  <a:lnTo>
                    <a:pt x="16547503" y="990600"/>
                  </a:lnTo>
                  <a:lnTo>
                    <a:pt x="16547503" y="1505940"/>
                  </a:lnTo>
                  <a:lnTo>
                    <a:pt x="16547503" y="9925177"/>
                  </a:lnTo>
                  <a:lnTo>
                    <a:pt x="16547503" y="10223500"/>
                  </a:lnTo>
                  <a:lnTo>
                    <a:pt x="15679242" y="10223500"/>
                  </a:lnTo>
                  <a:lnTo>
                    <a:pt x="15679242" y="9925177"/>
                  </a:lnTo>
                  <a:lnTo>
                    <a:pt x="16547503" y="9925177"/>
                  </a:lnTo>
                  <a:lnTo>
                    <a:pt x="16547503" y="1505940"/>
                  </a:lnTo>
                  <a:lnTo>
                    <a:pt x="15679242" y="1505940"/>
                  </a:lnTo>
                  <a:lnTo>
                    <a:pt x="15679242" y="990600"/>
                  </a:lnTo>
                  <a:lnTo>
                    <a:pt x="16547503" y="990600"/>
                  </a:lnTo>
                  <a:lnTo>
                    <a:pt x="16547503" y="927100"/>
                  </a:lnTo>
                  <a:lnTo>
                    <a:pt x="15679242" y="927100"/>
                  </a:lnTo>
                  <a:lnTo>
                    <a:pt x="15679242" y="50800"/>
                  </a:lnTo>
                  <a:lnTo>
                    <a:pt x="16547503" y="50800"/>
                  </a:lnTo>
                  <a:lnTo>
                    <a:pt x="16547503" y="0"/>
                  </a:lnTo>
                  <a:lnTo>
                    <a:pt x="15617889" y="0"/>
                  </a:lnTo>
                  <a:lnTo>
                    <a:pt x="15617889" y="50800"/>
                  </a:lnTo>
                  <a:lnTo>
                    <a:pt x="15617889" y="927100"/>
                  </a:lnTo>
                  <a:lnTo>
                    <a:pt x="15617889" y="990600"/>
                  </a:lnTo>
                  <a:lnTo>
                    <a:pt x="15617889" y="1505940"/>
                  </a:lnTo>
                  <a:lnTo>
                    <a:pt x="15617889" y="9925177"/>
                  </a:lnTo>
                  <a:lnTo>
                    <a:pt x="15617889" y="10223500"/>
                  </a:lnTo>
                  <a:lnTo>
                    <a:pt x="14749653" y="10223500"/>
                  </a:lnTo>
                  <a:lnTo>
                    <a:pt x="14749653" y="9925177"/>
                  </a:lnTo>
                  <a:lnTo>
                    <a:pt x="15617889" y="9925177"/>
                  </a:lnTo>
                  <a:lnTo>
                    <a:pt x="15617889" y="1505940"/>
                  </a:lnTo>
                  <a:lnTo>
                    <a:pt x="14749653" y="1505940"/>
                  </a:lnTo>
                  <a:lnTo>
                    <a:pt x="14749653" y="990600"/>
                  </a:lnTo>
                  <a:lnTo>
                    <a:pt x="15617889" y="990600"/>
                  </a:lnTo>
                  <a:lnTo>
                    <a:pt x="15617889" y="927100"/>
                  </a:lnTo>
                  <a:lnTo>
                    <a:pt x="14749653" y="927100"/>
                  </a:lnTo>
                  <a:lnTo>
                    <a:pt x="14749653" y="50800"/>
                  </a:lnTo>
                  <a:lnTo>
                    <a:pt x="15617889" y="50800"/>
                  </a:lnTo>
                  <a:lnTo>
                    <a:pt x="15617889" y="0"/>
                  </a:lnTo>
                  <a:lnTo>
                    <a:pt x="14688299" y="0"/>
                  </a:lnTo>
                  <a:lnTo>
                    <a:pt x="14688299" y="50800"/>
                  </a:lnTo>
                  <a:lnTo>
                    <a:pt x="14688299" y="927100"/>
                  </a:lnTo>
                  <a:lnTo>
                    <a:pt x="14688299" y="990600"/>
                  </a:lnTo>
                  <a:lnTo>
                    <a:pt x="14688299" y="1505940"/>
                  </a:lnTo>
                  <a:lnTo>
                    <a:pt x="14688299" y="9925177"/>
                  </a:lnTo>
                  <a:lnTo>
                    <a:pt x="14688299" y="10223500"/>
                  </a:lnTo>
                  <a:lnTo>
                    <a:pt x="13820039" y="10223500"/>
                  </a:lnTo>
                  <a:lnTo>
                    <a:pt x="13820039" y="9925177"/>
                  </a:lnTo>
                  <a:lnTo>
                    <a:pt x="14688299" y="9925177"/>
                  </a:lnTo>
                  <a:lnTo>
                    <a:pt x="14688299" y="1505940"/>
                  </a:lnTo>
                  <a:lnTo>
                    <a:pt x="13820039" y="1505940"/>
                  </a:lnTo>
                  <a:lnTo>
                    <a:pt x="13820039" y="990600"/>
                  </a:lnTo>
                  <a:lnTo>
                    <a:pt x="14688299" y="990600"/>
                  </a:lnTo>
                  <a:lnTo>
                    <a:pt x="14688299" y="927100"/>
                  </a:lnTo>
                  <a:lnTo>
                    <a:pt x="13820039" y="927100"/>
                  </a:lnTo>
                  <a:lnTo>
                    <a:pt x="13820039" y="50800"/>
                  </a:lnTo>
                  <a:lnTo>
                    <a:pt x="14688299" y="50800"/>
                  </a:lnTo>
                  <a:lnTo>
                    <a:pt x="14688299" y="0"/>
                  </a:lnTo>
                  <a:lnTo>
                    <a:pt x="13758685" y="0"/>
                  </a:lnTo>
                  <a:lnTo>
                    <a:pt x="13758685" y="50800"/>
                  </a:lnTo>
                  <a:lnTo>
                    <a:pt x="13758685" y="927100"/>
                  </a:lnTo>
                  <a:lnTo>
                    <a:pt x="13758685" y="990600"/>
                  </a:lnTo>
                  <a:lnTo>
                    <a:pt x="13758685" y="1505940"/>
                  </a:lnTo>
                  <a:lnTo>
                    <a:pt x="13758685" y="9925177"/>
                  </a:lnTo>
                  <a:lnTo>
                    <a:pt x="13758685" y="10223500"/>
                  </a:lnTo>
                  <a:lnTo>
                    <a:pt x="12890424" y="10223500"/>
                  </a:lnTo>
                  <a:lnTo>
                    <a:pt x="12890424" y="9925177"/>
                  </a:lnTo>
                  <a:lnTo>
                    <a:pt x="13758685" y="9925177"/>
                  </a:lnTo>
                  <a:lnTo>
                    <a:pt x="13758685" y="1505940"/>
                  </a:lnTo>
                  <a:lnTo>
                    <a:pt x="12890424" y="1505940"/>
                  </a:lnTo>
                  <a:lnTo>
                    <a:pt x="12890424" y="990600"/>
                  </a:lnTo>
                  <a:lnTo>
                    <a:pt x="13758685" y="990600"/>
                  </a:lnTo>
                  <a:lnTo>
                    <a:pt x="13758685" y="927100"/>
                  </a:lnTo>
                  <a:lnTo>
                    <a:pt x="12890424" y="927100"/>
                  </a:lnTo>
                  <a:lnTo>
                    <a:pt x="12890424" y="50800"/>
                  </a:lnTo>
                  <a:lnTo>
                    <a:pt x="13758685" y="50800"/>
                  </a:lnTo>
                  <a:lnTo>
                    <a:pt x="13758685" y="0"/>
                  </a:lnTo>
                  <a:lnTo>
                    <a:pt x="12829083" y="0"/>
                  </a:lnTo>
                  <a:lnTo>
                    <a:pt x="12829083" y="9925177"/>
                  </a:lnTo>
                  <a:lnTo>
                    <a:pt x="12829083" y="10223500"/>
                  </a:lnTo>
                  <a:lnTo>
                    <a:pt x="11960835" y="10223500"/>
                  </a:lnTo>
                  <a:lnTo>
                    <a:pt x="11960835" y="9925177"/>
                  </a:lnTo>
                  <a:lnTo>
                    <a:pt x="12829083" y="9925177"/>
                  </a:lnTo>
                  <a:lnTo>
                    <a:pt x="12829083" y="0"/>
                  </a:lnTo>
                  <a:lnTo>
                    <a:pt x="12829070" y="50800"/>
                  </a:lnTo>
                  <a:lnTo>
                    <a:pt x="12829070" y="927100"/>
                  </a:lnTo>
                  <a:lnTo>
                    <a:pt x="12829070" y="990600"/>
                  </a:lnTo>
                  <a:lnTo>
                    <a:pt x="12829070" y="1505940"/>
                  </a:lnTo>
                  <a:lnTo>
                    <a:pt x="11960809" y="1505940"/>
                  </a:lnTo>
                  <a:lnTo>
                    <a:pt x="11960809" y="990600"/>
                  </a:lnTo>
                  <a:lnTo>
                    <a:pt x="12829070" y="990600"/>
                  </a:lnTo>
                  <a:lnTo>
                    <a:pt x="12829070" y="927100"/>
                  </a:lnTo>
                  <a:lnTo>
                    <a:pt x="11960809" y="927100"/>
                  </a:lnTo>
                  <a:lnTo>
                    <a:pt x="11960809" y="50800"/>
                  </a:lnTo>
                  <a:lnTo>
                    <a:pt x="12829070" y="50800"/>
                  </a:lnTo>
                  <a:lnTo>
                    <a:pt x="12829070" y="0"/>
                  </a:lnTo>
                  <a:lnTo>
                    <a:pt x="11899481" y="0"/>
                  </a:lnTo>
                  <a:lnTo>
                    <a:pt x="11899481" y="50800"/>
                  </a:lnTo>
                  <a:lnTo>
                    <a:pt x="11899481" y="927100"/>
                  </a:lnTo>
                  <a:lnTo>
                    <a:pt x="11899481" y="990600"/>
                  </a:lnTo>
                  <a:lnTo>
                    <a:pt x="11899481" y="1505940"/>
                  </a:lnTo>
                  <a:lnTo>
                    <a:pt x="11899481" y="9925177"/>
                  </a:lnTo>
                  <a:lnTo>
                    <a:pt x="11899481" y="10223500"/>
                  </a:lnTo>
                  <a:lnTo>
                    <a:pt x="11031220" y="10223500"/>
                  </a:lnTo>
                  <a:lnTo>
                    <a:pt x="11031220" y="9925177"/>
                  </a:lnTo>
                  <a:lnTo>
                    <a:pt x="11899481" y="9925177"/>
                  </a:lnTo>
                  <a:lnTo>
                    <a:pt x="11899481" y="1505940"/>
                  </a:lnTo>
                  <a:lnTo>
                    <a:pt x="11031220" y="1505940"/>
                  </a:lnTo>
                  <a:lnTo>
                    <a:pt x="11031220" y="990600"/>
                  </a:lnTo>
                  <a:lnTo>
                    <a:pt x="11899481" y="990600"/>
                  </a:lnTo>
                  <a:lnTo>
                    <a:pt x="11899481" y="927100"/>
                  </a:lnTo>
                  <a:lnTo>
                    <a:pt x="11031220" y="927100"/>
                  </a:lnTo>
                  <a:lnTo>
                    <a:pt x="11031220" y="50800"/>
                  </a:lnTo>
                  <a:lnTo>
                    <a:pt x="11899481" y="50800"/>
                  </a:lnTo>
                  <a:lnTo>
                    <a:pt x="11899481" y="0"/>
                  </a:lnTo>
                  <a:lnTo>
                    <a:pt x="10969879" y="0"/>
                  </a:lnTo>
                  <a:lnTo>
                    <a:pt x="10969879" y="50800"/>
                  </a:lnTo>
                  <a:lnTo>
                    <a:pt x="10969879" y="927100"/>
                  </a:lnTo>
                  <a:lnTo>
                    <a:pt x="10969866" y="990600"/>
                  </a:lnTo>
                  <a:lnTo>
                    <a:pt x="10969866" y="1505940"/>
                  </a:lnTo>
                  <a:lnTo>
                    <a:pt x="10969866" y="9925177"/>
                  </a:lnTo>
                  <a:lnTo>
                    <a:pt x="10969866" y="10223500"/>
                  </a:lnTo>
                  <a:lnTo>
                    <a:pt x="10101618" y="10223500"/>
                  </a:lnTo>
                  <a:lnTo>
                    <a:pt x="10101618" y="9925177"/>
                  </a:lnTo>
                  <a:lnTo>
                    <a:pt x="10969866" y="9925177"/>
                  </a:lnTo>
                  <a:lnTo>
                    <a:pt x="10969866" y="1505940"/>
                  </a:lnTo>
                  <a:lnTo>
                    <a:pt x="10101618" y="1505940"/>
                  </a:lnTo>
                  <a:lnTo>
                    <a:pt x="10101618" y="990600"/>
                  </a:lnTo>
                  <a:lnTo>
                    <a:pt x="10969866" y="990600"/>
                  </a:lnTo>
                  <a:lnTo>
                    <a:pt x="10969866" y="927100"/>
                  </a:lnTo>
                  <a:lnTo>
                    <a:pt x="10101618" y="927100"/>
                  </a:lnTo>
                  <a:lnTo>
                    <a:pt x="10101618" y="50800"/>
                  </a:lnTo>
                  <a:lnTo>
                    <a:pt x="10969879" y="50800"/>
                  </a:lnTo>
                  <a:lnTo>
                    <a:pt x="10969879" y="0"/>
                  </a:lnTo>
                  <a:lnTo>
                    <a:pt x="10040264" y="0"/>
                  </a:lnTo>
                  <a:lnTo>
                    <a:pt x="10040264" y="50800"/>
                  </a:lnTo>
                  <a:lnTo>
                    <a:pt x="10040264" y="927100"/>
                  </a:lnTo>
                  <a:lnTo>
                    <a:pt x="10040264" y="990600"/>
                  </a:lnTo>
                  <a:lnTo>
                    <a:pt x="10040264" y="1505940"/>
                  </a:lnTo>
                  <a:lnTo>
                    <a:pt x="10040264" y="9925177"/>
                  </a:lnTo>
                  <a:lnTo>
                    <a:pt x="10040264" y="10223500"/>
                  </a:lnTo>
                  <a:lnTo>
                    <a:pt x="9177325" y="10223500"/>
                  </a:lnTo>
                  <a:lnTo>
                    <a:pt x="9177325" y="9925177"/>
                  </a:lnTo>
                  <a:lnTo>
                    <a:pt x="10040264" y="9925177"/>
                  </a:lnTo>
                  <a:lnTo>
                    <a:pt x="10040264" y="1505940"/>
                  </a:lnTo>
                  <a:lnTo>
                    <a:pt x="9177325" y="1505940"/>
                  </a:lnTo>
                  <a:lnTo>
                    <a:pt x="9177325" y="990600"/>
                  </a:lnTo>
                  <a:lnTo>
                    <a:pt x="10040264" y="990600"/>
                  </a:lnTo>
                  <a:lnTo>
                    <a:pt x="10040264" y="927100"/>
                  </a:lnTo>
                  <a:lnTo>
                    <a:pt x="9177325" y="927100"/>
                  </a:lnTo>
                  <a:lnTo>
                    <a:pt x="9177325" y="50800"/>
                  </a:lnTo>
                  <a:lnTo>
                    <a:pt x="10040264" y="50800"/>
                  </a:lnTo>
                  <a:lnTo>
                    <a:pt x="10040264" y="0"/>
                  </a:lnTo>
                  <a:lnTo>
                    <a:pt x="9168346" y="0"/>
                  </a:lnTo>
                  <a:lnTo>
                    <a:pt x="9119641" y="0"/>
                  </a:lnTo>
                  <a:lnTo>
                    <a:pt x="9110650" y="0"/>
                  </a:lnTo>
                  <a:lnTo>
                    <a:pt x="9110650" y="50800"/>
                  </a:lnTo>
                  <a:lnTo>
                    <a:pt x="9110650" y="10223500"/>
                  </a:lnTo>
                  <a:lnTo>
                    <a:pt x="8247735" y="10223500"/>
                  </a:lnTo>
                  <a:lnTo>
                    <a:pt x="8247735" y="9925177"/>
                  </a:lnTo>
                  <a:lnTo>
                    <a:pt x="9110650" y="9925177"/>
                  </a:lnTo>
                  <a:lnTo>
                    <a:pt x="9110650" y="1505940"/>
                  </a:lnTo>
                  <a:lnTo>
                    <a:pt x="8247735" y="1505940"/>
                  </a:lnTo>
                  <a:lnTo>
                    <a:pt x="8247735" y="990600"/>
                  </a:lnTo>
                  <a:lnTo>
                    <a:pt x="9110650" y="990600"/>
                  </a:lnTo>
                  <a:lnTo>
                    <a:pt x="9110650" y="927100"/>
                  </a:lnTo>
                  <a:lnTo>
                    <a:pt x="8247735" y="927100"/>
                  </a:lnTo>
                  <a:lnTo>
                    <a:pt x="8247735" y="50800"/>
                  </a:lnTo>
                  <a:lnTo>
                    <a:pt x="9110650" y="50800"/>
                  </a:lnTo>
                  <a:lnTo>
                    <a:pt x="9110650" y="0"/>
                  </a:lnTo>
                  <a:lnTo>
                    <a:pt x="8186382" y="0"/>
                  </a:lnTo>
                  <a:lnTo>
                    <a:pt x="8186382" y="50800"/>
                  </a:lnTo>
                  <a:lnTo>
                    <a:pt x="8186382" y="927100"/>
                  </a:lnTo>
                  <a:lnTo>
                    <a:pt x="8186382" y="990600"/>
                  </a:lnTo>
                  <a:lnTo>
                    <a:pt x="8186382" y="1505940"/>
                  </a:lnTo>
                  <a:lnTo>
                    <a:pt x="8186382" y="9925177"/>
                  </a:lnTo>
                  <a:lnTo>
                    <a:pt x="8186382" y="10223500"/>
                  </a:lnTo>
                  <a:lnTo>
                    <a:pt x="7318121" y="10223500"/>
                  </a:lnTo>
                  <a:lnTo>
                    <a:pt x="7318121" y="9925177"/>
                  </a:lnTo>
                  <a:lnTo>
                    <a:pt x="8186382" y="9925177"/>
                  </a:lnTo>
                  <a:lnTo>
                    <a:pt x="8186382" y="1505940"/>
                  </a:lnTo>
                  <a:lnTo>
                    <a:pt x="7318121" y="1505940"/>
                  </a:lnTo>
                  <a:lnTo>
                    <a:pt x="7318121" y="990600"/>
                  </a:lnTo>
                  <a:lnTo>
                    <a:pt x="8186382" y="990600"/>
                  </a:lnTo>
                  <a:lnTo>
                    <a:pt x="8186382" y="927100"/>
                  </a:lnTo>
                  <a:lnTo>
                    <a:pt x="7318121" y="927100"/>
                  </a:lnTo>
                  <a:lnTo>
                    <a:pt x="7318121" y="50800"/>
                  </a:lnTo>
                  <a:lnTo>
                    <a:pt x="8186382" y="50800"/>
                  </a:lnTo>
                  <a:lnTo>
                    <a:pt x="8186382" y="0"/>
                  </a:lnTo>
                  <a:lnTo>
                    <a:pt x="7256767" y="0"/>
                  </a:lnTo>
                  <a:lnTo>
                    <a:pt x="7256767" y="50800"/>
                  </a:lnTo>
                  <a:lnTo>
                    <a:pt x="7256767" y="927100"/>
                  </a:lnTo>
                  <a:lnTo>
                    <a:pt x="7256767" y="990600"/>
                  </a:lnTo>
                  <a:lnTo>
                    <a:pt x="7256767" y="1505940"/>
                  </a:lnTo>
                  <a:lnTo>
                    <a:pt x="7256767" y="9925177"/>
                  </a:lnTo>
                  <a:lnTo>
                    <a:pt x="7256767" y="10223500"/>
                  </a:lnTo>
                  <a:lnTo>
                    <a:pt x="6388532" y="10223500"/>
                  </a:lnTo>
                  <a:lnTo>
                    <a:pt x="6388532" y="9925177"/>
                  </a:lnTo>
                  <a:lnTo>
                    <a:pt x="7256767" y="9925177"/>
                  </a:lnTo>
                  <a:lnTo>
                    <a:pt x="7256767" y="1505940"/>
                  </a:lnTo>
                  <a:lnTo>
                    <a:pt x="6388532" y="1505940"/>
                  </a:lnTo>
                  <a:lnTo>
                    <a:pt x="6388532" y="990600"/>
                  </a:lnTo>
                  <a:lnTo>
                    <a:pt x="7256767" y="990600"/>
                  </a:lnTo>
                  <a:lnTo>
                    <a:pt x="7256767" y="927100"/>
                  </a:lnTo>
                  <a:lnTo>
                    <a:pt x="6388532" y="927100"/>
                  </a:lnTo>
                  <a:lnTo>
                    <a:pt x="6388532" y="50800"/>
                  </a:lnTo>
                  <a:lnTo>
                    <a:pt x="7256767" y="50800"/>
                  </a:lnTo>
                  <a:lnTo>
                    <a:pt x="7256767" y="0"/>
                  </a:lnTo>
                  <a:lnTo>
                    <a:pt x="6327178" y="0"/>
                  </a:lnTo>
                  <a:lnTo>
                    <a:pt x="6327178" y="50800"/>
                  </a:lnTo>
                  <a:lnTo>
                    <a:pt x="6327178" y="927100"/>
                  </a:lnTo>
                  <a:lnTo>
                    <a:pt x="6327178" y="990600"/>
                  </a:lnTo>
                  <a:lnTo>
                    <a:pt x="6327178" y="1505940"/>
                  </a:lnTo>
                  <a:lnTo>
                    <a:pt x="6327178" y="9925177"/>
                  </a:lnTo>
                  <a:lnTo>
                    <a:pt x="6327178" y="10223500"/>
                  </a:lnTo>
                  <a:lnTo>
                    <a:pt x="5458917" y="10223500"/>
                  </a:lnTo>
                  <a:lnTo>
                    <a:pt x="5458917" y="9925177"/>
                  </a:lnTo>
                  <a:lnTo>
                    <a:pt x="6327178" y="9925177"/>
                  </a:lnTo>
                  <a:lnTo>
                    <a:pt x="6327178" y="1505940"/>
                  </a:lnTo>
                  <a:lnTo>
                    <a:pt x="5458917" y="1505940"/>
                  </a:lnTo>
                  <a:lnTo>
                    <a:pt x="5458917" y="990600"/>
                  </a:lnTo>
                  <a:lnTo>
                    <a:pt x="6327178" y="990600"/>
                  </a:lnTo>
                  <a:lnTo>
                    <a:pt x="6327178" y="927100"/>
                  </a:lnTo>
                  <a:lnTo>
                    <a:pt x="5458917" y="927100"/>
                  </a:lnTo>
                  <a:lnTo>
                    <a:pt x="5458917" y="50800"/>
                  </a:lnTo>
                  <a:lnTo>
                    <a:pt x="6327178" y="50800"/>
                  </a:lnTo>
                  <a:lnTo>
                    <a:pt x="6327178" y="0"/>
                  </a:lnTo>
                  <a:lnTo>
                    <a:pt x="5397563" y="0"/>
                  </a:lnTo>
                  <a:lnTo>
                    <a:pt x="5397563" y="50800"/>
                  </a:lnTo>
                  <a:lnTo>
                    <a:pt x="5397563" y="927100"/>
                  </a:lnTo>
                  <a:lnTo>
                    <a:pt x="5397563" y="990600"/>
                  </a:lnTo>
                  <a:lnTo>
                    <a:pt x="5397563" y="1505940"/>
                  </a:lnTo>
                  <a:lnTo>
                    <a:pt x="5397563" y="9925177"/>
                  </a:lnTo>
                  <a:lnTo>
                    <a:pt x="5397563" y="10223500"/>
                  </a:lnTo>
                  <a:lnTo>
                    <a:pt x="4529328" y="10223500"/>
                  </a:lnTo>
                  <a:lnTo>
                    <a:pt x="4529328" y="9925177"/>
                  </a:lnTo>
                  <a:lnTo>
                    <a:pt x="5397563" y="9925177"/>
                  </a:lnTo>
                  <a:lnTo>
                    <a:pt x="5397563" y="1505940"/>
                  </a:lnTo>
                  <a:lnTo>
                    <a:pt x="4529328" y="1505940"/>
                  </a:lnTo>
                  <a:lnTo>
                    <a:pt x="4529328" y="990600"/>
                  </a:lnTo>
                  <a:lnTo>
                    <a:pt x="5397563" y="990600"/>
                  </a:lnTo>
                  <a:lnTo>
                    <a:pt x="5397563" y="927100"/>
                  </a:lnTo>
                  <a:lnTo>
                    <a:pt x="4529328" y="927100"/>
                  </a:lnTo>
                  <a:lnTo>
                    <a:pt x="4529328" y="50800"/>
                  </a:lnTo>
                  <a:lnTo>
                    <a:pt x="5397563" y="50800"/>
                  </a:lnTo>
                  <a:lnTo>
                    <a:pt x="5397563" y="0"/>
                  </a:lnTo>
                  <a:lnTo>
                    <a:pt x="4467974" y="0"/>
                  </a:lnTo>
                  <a:lnTo>
                    <a:pt x="4467974" y="50800"/>
                  </a:lnTo>
                  <a:lnTo>
                    <a:pt x="4467974" y="927100"/>
                  </a:lnTo>
                  <a:lnTo>
                    <a:pt x="4467974" y="990600"/>
                  </a:lnTo>
                  <a:lnTo>
                    <a:pt x="4467974" y="1505940"/>
                  </a:lnTo>
                  <a:lnTo>
                    <a:pt x="4467974" y="9925177"/>
                  </a:lnTo>
                  <a:lnTo>
                    <a:pt x="4467974" y="10223500"/>
                  </a:lnTo>
                  <a:lnTo>
                    <a:pt x="3599713" y="10223500"/>
                  </a:lnTo>
                  <a:lnTo>
                    <a:pt x="3599713" y="9925177"/>
                  </a:lnTo>
                  <a:lnTo>
                    <a:pt x="4467974" y="9925177"/>
                  </a:lnTo>
                  <a:lnTo>
                    <a:pt x="4467974" y="1505940"/>
                  </a:lnTo>
                  <a:lnTo>
                    <a:pt x="3599713" y="1505940"/>
                  </a:lnTo>
                  <a:lnTo>
                    <a:pt x="3599713" y="990600"/>
                  </a:lnTo>
                  <a:lnTo>
                    <a:pt x="4467974" y="990600"/>
                  </a:lnTo>
                  <a:lnTo>
                    <a:pt x="4467974" y="927100"/>
                  </a:lnTo>
                  <a:lnTo>
                    <a:pt x="3599713" y="927100"/>
                  </a:lnTo>
                  <a:lnTo>
                    <a:pt x="3599713" y="50800"/>
                  </a:lnTo>
                  <a:lnTo>
                    <a:pt x="4467974" y="50800"/>
                  </a:lnTo>
                  <a:lnTo>
                    <a:pt x="4467974" y="0"/>
                  </a:lnTo>
                  <a:lnTo>
                    <a:pt x="3538359" y="0"/>
                  </a:lnTo>
                  <a:lnTo>
                    <a:pt x="3538359" y="50800"/>
                  </a:lnTo>
                  <a:lnTo>
                    <a:pt x="3538359" y="927100"/>
                  </a:lnTo>
                  <a:lnTo>
                    <a:pt x="3538359" y="990600"/>
                  </a:lnTo>
                  <a:lnTo>
                    <a:pt x="3538359" y="1505940"/>
                  </a:lnTo>
                  <a:lnTo>
                    <a:pt x="3538359" y="9925177"/>
                  </a:lnTo>
                  <a:lnTo>
                    <a:pt x="3538359" y="10223500"/>
                  </a:lnTo>
                  <a:lnTo>
                    <a:pt x="2670098" y="10223500"/>
                  </a:lnTo>
                  <a:lnTo>
                    <a:pt x="2670098" y="9925177"/>
                  </a:lnTo>
                  <a:lnTo>
                    <a:pt x="3538359" y="9925177"/>
                  </a:lnTo>
                  <a:lnTo>
                    <a:pt x="3538359" y="1505940"/>
                  </a:lnTo>
                  <a:lnTo>
                    <a:pt x="2670098" y="1505940"/>
                  </a:lnTo>
                  <a:lnTo>
                    <a:pt x="2670098" y="990600"/>
                  </a:lnTo>
                  <a:lnTo>
                    <a:pt x="3538359" y="990600"/>
                  </a:lnTo>
                  <a:lnTo>
                    <a:pt x="3538359" y="927100"/>
                  </a:lnTo>
                  <a:lnTo>
                    <a:pt x="2670098" y="927100"/>
                  </a:lnTo>
                  <a:lnTo>
                    <a:pt x="2670098" y="50800"/>
                  </a:lnTo>
                  <a:lnTo>
                    <a:pt x="3538359" y="50800"/>
                  </a:lnTo>
                  <a:lnTo>
                    <a:pt x="3538359" y="0"/>
                  </a:lnTo>
                  <a:lnTo>
                    <a:pt x="2608770" y="0"/>
                  </a:lnTo>
                  <a:lnTo>
                    <a:pt x="2608770" y="9925177"/>
                  </a:lnTo>
                  <a:lnTo>
                    <a:pt x="2608770" y="10223500"/>
                  </a:lnTo>
                  <a:lnTo>
                    <a:pt x="1740509" y="10223500"/>
                  </a:lnTo>
                  <a:lnTo>
                    <a:pt x="1740509" y="9925177"/>
                  </a:lnTo>
                  <a:lnTo>
                    <a:pt x="2608770" y="9925177"/>
                  </a:lnTo>
                  <a:lnTo>
                    <a:pt x="2608770" y="0"/>
                  </a:lnTo>
                  <a:lnTo>
                    <a:pt x="2608745" y="50800"/>
                  </a:lnTo>
                  <a:lnTo>
                    <a:pt x="2608745" y="927100"/>
                  </a:lnTo>
                  <a:lnTo>
                    <a:pt x="2608745" y="990600"/>
                  </a:lnTo>
                  <a:lnTo>
                    <a:pt x="2608745" y="1505940"/>
                  </a:lnTo>
                  <a:lnTo>
                    <a:pt x="1740484" y="1505940"/>
                  </a:lnTo>
                  <a:lnTo>
                    <a:pt x="1740484" y="990600"/>
                  </a:lnTo>
                  <a:lnTo>
                    <a:pt x="2608745" y="990600"/>
                  </a:lnTo>
                  <a:lnTo>
                    <a:pt x="2608745" y="927100"/>
                  </a:lnTo>
                  <a:lnTo>
                    <a:pt x="1740484" y="927100"/>
                  </a:lnTo>
                  <a:lnTo>
                    <a:pt x="1740484" y="50800"/>
                  </a:lnTo>
                  <a:lnTo>
                    <a:pt x="2608745" y="50800"/>
                  </a:lnTo>
                  <a:lnTo>
                    <a:pt x="2608745" y="0"/>
                  </a:lnTo>
                  <a:lnTo>
                    <a:pt x="1679155" y="0"/>
                  </a:lnTo>
                  <a:lnTo>
                    <a:pt x="1679155" y="50800"/>
                  </a:lnTo>
                  <a:lnTo>
                    <a:pt x="1679155" y="927100"/>
                  </a:lnTo>
                  <a:lnTo>
                    <a:pt x="1679155" y="990600"/>
                  </a:lnTo>
                  <a:lnTo>
                    <a:pt x="1679155" y="1505940"/>
                  </a:lnTo>
                  <a:lnTo>
                    <a:pt x="1679155" y="9925177"/>
                  </a:lnTo>
                  <a:lnTo>
                    <a:pt x="1679155" y="10223500"/>
                  </a:lnTo>
                  <a:lnTo>
                    <a:pt x="810895" y="10223500"/>
                  </a:lnTo>
                  <a:lnTo>
                    <a:pt x="810895" y="9347200"/>
                  </a:lnTo>
                  <a:lnTo>
                    <a:pt x="1028687" y="9347200"/>
                  </a:lnTo>
                  <a:lnTo>
                    <a:pt x="1028687" y="9925177"/>
                  </a:lnTo>
                  <a:lnTo>
                    <a:pt x="1679155" y="9925177"/>
                  </a:lnTo>
                  <a:lnTo>
                    <a:pt x="1679155" y="1505940"/>
                  </a:lnTo>
                  <a:lnTo>
                    <a:pt x="1028687" y="1505940"/>
                  </a:lnTo>
                  <a:lnTo>
                    <a:pt x="1028687" y="1854200"/>
                  </a:lnTo>
                  <a:lnTo>
                    <a:pt x="1028687" y="1917700"/>
                  </a:lnTo>
                  <a:lnTo>
                    <a:pt x="1028687" y="9283700"/>
                  </a:lnTo>
                  <a:lnTo>
                    <a:pt x="810895" y="9283700"/>
                  </a:lnTo>
                  <a:lnTo>
                    <a:pt x="810895" y="8420100"/>
                  </a:lnTo>
                  <a:lnTo>
                    <a:pt x="1028687" y="8420100"/>
                  </a:lnTo>
                  <a:lnTo>
                    <a:pt x="1028687" y="8356600"/>
                  </a:lnTo>
                  <a:lnTo>
                    <a:pt x="810895" y="8356600"/>
                  </a:lnTo>
                  <a:lnTo>
                    <a:pt x="810895" y="7493000"/>
                  </a:lnTo>
                  <a:lnTo>
                    <a:pt x="1028687" y="7493000"/>
                  </a:lnTo>
                  <a:lnTo>
                    <a:pt x="1028687" y="7429500"/>
                  </a:lnTo>
                  <a:lnTo>
                    <a:pt x="810895" y="7429500"/>
                  </a:lnTo>
                  <a:lnTo>
                    <a:pt x="810895" y="6565900"/>
                  </a:lnTo>
                  <a:lnTo>
                    <a:pt x="1028687" y="6565900"/>
                  </a:lnTo>
                  <a:lnTo>
                    <a:pt x="1028687" y="6502400"/>
                  </a:lnTo>
                  <a:lnTo>
                    <a:pt x="810895" y="6502400"/>
                  </a:lnTo>
                  <a:lnTo>
                    <a:pt x="810895" y="5638800"/>
                  </a:lnTo>
                  <a:lnTo>
                    <a:pt x="1028687" y="5638800"/>
                  </a:lnTo>
                  <a:lnTo>
                    <a:pt x="1028687" y="5575300"/>
                  </a:lnTo>
                  <a:lnTo>
                    <a:pt x="810895" y="5575300"/>
                  </a:lnTo>
                  <a:lnTo>
                    <a:pt x="810895" y="4699000"/>
                  </a:lnTo>
                  <a:lnTo>
                    <a:pt x="1028687" y="4699000"/>
                  </a:lnTo>
                  <a:lnTo>
                    <a:pt x="1028687" y="4635500"/>
                  </a:lnTo>
                  <a:lnTo>
                    <a:pt x="810895" y="4635500"/>
                  </a:lnTo>
                  <a:lnTo>
                    <a:pt x="810895" y="3771900"/>
                  </a:lnTo>
                  <a:lnTo>
                    <a:pt x="1028687" y="3771900"/>
                  </a:lnTo>
                  <a:lnTo>
                    <a:pt x="1028687" y="3708400"/>
                  </a:lnTo>
                  <a:lnTo>
                    <a:pt x="810895" y="3708400"/>
                  </a:lnTo>
                  <a:lnTo>
                    <a:pt x="810895" y="2844800"/>
                  </a:lnTo>
                  <a:lnTo>
                    <a:pt x="1028687" y="2844800"/>
                  </a:lnTo>
                  <a:lnTo>
                    <a:pt x="1028687" y="2781300"/>
                  </a:lnTo>
                  <a:lnTo>
                    <a:pt x="810895" y="2781300"/>
                  </a:lnTo>
                  <a:lnTo>
                    <a:pt x="810895" y="1917700"/>
                  </a:lnTo>
                  <a:lnTo>
                    <a:pt x="1028687" y="1917700"/>
                  </a:lnTo>
                  <a:lnTo>
                    <a:pt x="1028687" y="1854200"/>
                  </a:lnTo>
                  <a:lnTo>
                    <a:pt x="810895" y="1854200"/>
                  </a:lnTo>
                  <a:lnTo>
                    <a:pt x="810895" y="990600"/>
                  </a:lnTo>
                  <a:lnTo>
                    <a:pt x="1679155" y="990600"/>
                  </a:lnTo>
                  <a:lnTo>
                    <a:pt x="1679155" y="927100"/>
                  </a:lnTo>
                  <a:lnTo>
                    <a:pt x="810895" y="927100"/>
                  </a:lnTo>
                  <a:lnTo>
                    <a:pt x="810895" y="50800"/>
                  </a:lnTo>
                  <a:lnTo>
                    <a:pt x="1679155" y="50800"/>
                  </a:lnTo>
                  <a:lnTo>
                    <a:pt x="1679155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749554" y="50800"/>
                  </a:lnTo>
                  <a:lnTo>
                    <a:pt x="749554" y="927100"/>
                  </a:lnTo>
                  <a:lnTo>
                    <a:pt x="0" y="927100"/>
                  </a:lnTo>
                  <a:lnTo>
                    <a:pt x="0" y="990600"/>
                  </a:lnTo>
                  <a:lnTo>
                    <a:pt x="749541" y="990600"/>
                  </a:lnTo>
                  <a:lnTo>
                    <a:pt x="749541" y="1854200"/>
                  </a:lnTo>
                  <a:lnTo>
                    <a:pt x="0" y="1854200"/>
                  </a:lnTo>
                  <a:lnTo>
                    <a:pt x="0" y="1917700"/>
                  </a:lnTo>
                  <a:lnTo>
                    <a:pt x="749554" y="1917700"/>
                  </a:lnTo>
                  <a:lnTo>
                    <a:pt x="749554" y="2781300"/>
                  </a:lnTo>
                  <a:lnTo>
                    <a:pt x="0" y="2781300"/>
                  </a:lnTo>
                  <a:lnTo>
                    <a:pt x="0" y="2844800"/>
                  </a:lnTo>
                  <a:lnTo>
                    <a:pt x="749554" y="2844800"/>
                  </a:lnTo>
                  <a:lnTo>
                    <a:pt x="749554" y="3708400"/>
                  </a:lnTo>
                  <a:lnTo>
                    <a:pt x="0" y="3708400"/>
                  </a:lnTo>
                  <a:lnTo>
                    <a:pt x="0" y="3771900"/>
                  </a:lnTo>
                  <a:lnTo>
                    <a:pt x="749541" y="3771900"/>
                  </a:lnTo>
                  <a:lnTo>
                    <a:pt x="749541" y="4635500"/>
                  </a:lnTo>
                  <a:lnTo>
                    <a:pt x="0" y="4635500"/>
                  </a:lnTo>
                  <a:lnTo>
                    <a:pt x="0" y="4699000"/>
                  </a:lnTo>
                  <a:lnTo>
                    <a:pt x="749541" y="4699000"/>
                  </a:lnTo>
                  <a:lnTo>
                    <a:pt x="749541" y="5575300"/>
                  </a:lnTo>
                  <a:lnTo>
                    <a:pt x="0" y="5575300"/>
                  </a:lnTo>
                  <a:lnTo>
                    <a:pt x="0" y="5638800"/>
                  </a:lnTo>
                  <a:lnTo>
                    <a:pt x="749541" y="5638800"/>
                  </a:lnTo>
                  <a:lnTo>
                    <a:pt x="749541" y="6502400"/>
                  </a:lnTo>
                  <a:lnTo>
                    <a:pt x="0" y="6502400"/>
                  </a:lnTo>
                  <a:lnTo>
                    <a:pt x="0" y="6565900"/>
                  </a:lnTo>
                  <a:lnTo>
                    <a:pt x="749541" y="6565900"/>
                  </a:lnTo>
                  <a:lnTo>
                    <a:pt x="749541" y="7429500"/>
                  </a:lnTo>
                  <a:lnTo>
                    <a:pt x="0" y="7429500"/>
                  </a:lnTo>
                  <a:lnTo>
                    <a:pt x="0" y="7493000"/>
                  </a:lnTo>
                  <a:lnTo>
                    <a:pt x="749554" y="7493000"/>
                  </a:lnTo>
                  <a:lnTo>
                    <a:pt x="749554" y="8356600"/>
                  </a:lnTo>
                  <a:lnTo>
                    <a:pt x="0" y="8356600"/>
                  </a:lnTo>
                  <a:lnTo>
                    <a:pt x="0" y="8420100"/>
                  </a:lnTo>
                  <a:lnTo>
                    <a:pt x="749554" y="8420100"/>
                  </a:lnTo>
                  <a:lnTo>
                    <a:pt x="749554" y="9283700"/>
                  </a:lnTo>
                  <a:lnTo>
                    <a:pt x="0" y="9283700"/>
                  </a:lnTo>
                  <a:lnTo>
                    <a:pt x="0" y="9347200"/>
                  </a:lnTo>
                  <a:lnTo>
                    <a:pt x="749541" y="9347200"/>
                  </a:lnTo>
                  <a:lnTo>
                    <a:pt x="749541" y="10223500"/>
                  </a:lnTo>
                  <a:lnTo>
                    <a:pt x="0" y="10223500"/>
                  </a:lnTo>
                  <a:lnTo>
                    <a:pt x="0" y="10274300"/>
                  </a:lnTo>
                  <a:lnTo>
                    <a:pt x="9119641" y="10274300"/>
                  </a:lnTo>
                  <a:lnTo>
                    <a:pt x="9168346" y="10274300"/>
                  </a:lnTo>
                  <a:lnTo>
                    <a:pt x="18287988" y="10274300"/>
                  </a:lnTo>
                  <a:lnTo>
                    <a:pt x="18287988" y="10223500"/>
                  </a:lnTo>
                  <a:lnTo>
                    <a:pt x="17538446" y="10223500"/>
                  </a:lnTo>
                  <a:lnTo>
                    <a:pt x="17538446" y="9347200"/>
                  </a:lnTo>
                  <a:lnTo>
                    <a:pt x="18287988" y="9347200"/>
                  </a:lnTo>
                  <a:lnTo>
                    <a:pt x="18287988" y="9283700"/>
                  </a:lnTo>
                  <a:lnTo>
                    <a:pt x="17538446" y="9283700"/>
                  </a:lnTo>
                  <a:lnTo>
                    <a:pt x="17538446" y="8420100"/>
                  </a:lnTo>
                  <a:lnTo>
                    <a:pt x="18287988" y="8420100"/>
                  </a:lnTo>
                  <a:lnTo>
                    <a:pt x="18287988" y="8356600"/>
                  </a:lnTo>
                  <a:lnTo>
                    <a:pt x="17538446" y="8356600"/>
                  </a:lnTo>
                  <a:lnTo>
                    <a:pt x="17538446" y="7493000"/>
                  </a:lnTo>
                  <a:lnTo>
                    <a:pt x="18287988" y="7493000"/>
                  </a:lnTo>
                  <a:lnTo>
                    <a:pt x="18287988" y="7429500"/>
                  </a:lnTo>
                  <a:lnTo>
                    <a:pt x="17538446" y="7429500"/>
                  </a:lnTo>
                  <a:lnTo>
                    <a:pt x="17538446" y="6565900"/>
                  </a:lnTo>
                  <a:lnTo>
                    <a:pt x="18287988" y="6565900"/>
                  </a:lnTo>
                  <a:lnTo>
                    <a:pt x="18287988" y="6502400"/>
                  </a:lnTo>
                  <a:lnTo>
                    <a:pt x="17538446" y="6502400"/>
                  </a:lnTo>
                  <a:lnTo>
                    <a:pt x="17538446" y="5638800"/>
                  </a:lnTo>
                  <a:lnTo>
                    <a:pt x="18287988" y="5638800"/>
                  </a:lnTo>
                  <a:lnTo>
                    <a:pt x="18287988" y="5575300"/>
                  </a:lnTo>
                  <a:lnTo>
                    <a:pt x="17538446" y="5575300"/>
                  </a:lnTo>
                  <a:lnTo>
                    <a:pt x="17538446" y="4699000"/>
                  </a:lnTo>
                  <a:lnTo>
                    <a:pt x="18287988" y="4699000"/>
                  </a:lnTo>
                  <a:lnTo>
                    <a:pt x="18287988" y="4635500"/>
                  </a:lnTo>
                  <a:lnTo>
                    <a:pt x="17538446" y="4635500"/>
                  </a:lnTo>
                  <a:lnTo>
                    <a:pt x="17538446" y="3771900"/>
                  </a:lnTo>
                  <a:lnTo>
                    <a:pt x="18287988" y="3771900"/>
                  </a:lnTo>
                  <a:lnTo>
                    <a:pt x="18287988" y="3708400"/>
                  </a:lnTo>
                  <a:lnTo>
                    <a:pt x="17538446" y="3708400"/>
                  </a:lnTo>
                  <a:lnTo>
                    <a:pt x="17538446" y="2844800"/>
                  </a:lnTo>
                  <a:lnTo>
                    <a:pt x="18287988" y="2844800"/>
                  </a:lnTo>
                  <a:lnTo>
                    <a:pt x="18287988" y="2781300"/>
                  </a:lnTo>
                  <a:lnTo>
                    <a:pt x="17538446" y="2781300"/>
                  </a:lnTo>
                  <a:lnTo>
                    <a:pt x="17538446" y="1917700"/>
                  </a:lnTo>
                  <a:lnTo>
                    <a:pt x="18287988" y="1917700"/>
                  </a:lnTo>
                  <a:lnTo>
                    <a:pt x="18287988" y="1854200"/>
                  </a:lnTo>
                  <a:lnTo>
                    <a:pt x="17538446" y="1854200"/>
                  </a:lnTo>
                  <a:lnTo>
                    <a:pt x="17538446" y="990600"/>
                  </a:lnTo>
                  <a:lnTo>
                    <a:pt x="18287988" y="990600"/>
                  </a:lnTo>
                  <a:lnTo>
                    <a:pt x="18287988" y="927100"/>
                  </a:lnTo>
                  <a:lnTo>
                    <a:pt x="17538446" y="927100"/>
                  </a:lnTo>
                  <a:lnTo>
                    <a:pt x="17538446" y="50800"/>
                  </a:lnTo>
                  <a:lnTo>
                    <a:pt x="18287988" y="50800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39012" y="687309"/>
              <a:ext cx="8004809" cy="1730375"/>
            </a:xfrm>
            <a:custGeom>
              <a:avLst/>
              <a:gdLst/>
              <a:ahLst/>
              <a:cxnLst/>
              <a:rect l="l" t="t" r="r" b="b"/>
              <a:pathLst>
                <a:path w="8004810" h="1730375">
                  <a:moveTo>
                    <a:pt x="0" y="0"/>
                  </a:moveTo>
                  <a:lnTo>
                    <a:pt x="8004571" y="0"/>
                  </a:lnTo>
                  <a:lnTo>
                    <a:pt x="8004571" y="1730228"/>
                  </a:lnTo>
                  <a:lnTo>
                    <a:pt x="0" y="1730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39223" y="687309"/>
              <a:ext cx="8010525" cy="1733550"/>
            </a:xfrm>
            <a:custGeom>
              <a:avLst/>
              <a:gdLst/>
              <a:ahLst/>
              <a:cxnLst/>
              <a:rect l="l" t="t" r="r" b="b"/>
              <a:pathLst>
                <a:path w="8010524" h="1733550">
                  <a:moveTo>
                    <a:pt x="0" y="0"/>
                  </a:moveTo>
                  <a:lnTo>
                    <a:pt x="8010101" y="0"/>
                  </a:lnTo>
                  <a:lnTo>
                    <a:pt x="8010101" y="1733549"/>
                  </a:lnTo>
                  <a:lnTo>
                    <a:pt x="0" y="1733549"/>
                  </a:lnTo>
                  <a:lnTo>
                    <a:pt x="0" y="0"/>
                  </a:lnTo>
                </a:path>
              </a:pathLst>
            </a:custGeom>
            <a:ln w="763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8801103"/>
              <a:ext cx="18288000" cy="1485900"/>
            </a:xfrm>
            <a:custGeom>
              <a:avLst/>
              <a:gdLst/>
              <a:ahLst/>
              <a:cxnLst/>
              <a:rect l="l" t="t" r="r" b="b"/>
              <a:pathLst>
                <a:path w="18288000" h="1485900">
                  <a:moveTo>
                    <a:pt x="18287999" y="1485896"/>
                  </a:moveTo>
                  <a:lnTo>
                    <a:pt x="0" y="1485896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148589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014128" y="2305777"/>
            <a:ext cx="14792960" cy="7169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30" b="1">
                <a:latin typeface="Arial"/>
                <a:cs typeface="Arial"/>
              </a:rPr>
              <a:t>Determining</a:t>
            </a:r>
            <a:r>
              <a:rPr dirty="0" sz="2700" spc="-15" b="1">
                <a:latin typeface="Arial"/>
                <a:cs typeface="Arial"/>
              </a:rPr>
              <a:t> the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best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methodology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20" b="1">
                <a:latin typeface="Arial"/>
                <a:cs typeface="Arial"/>
              </a:rPr>
              <a:t>for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an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70" b="1">
                <a:latin typeface="Arial"/>
                <a:cs typeface="Arial"/>
              </a:rPr>
              <a:t>advanced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90" b="1">
                <a:latin typeface="Arial"/>
                <a:cs typeface="Arial"/>
              </a:rPr>
              <a:t>stock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prediction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80" b="1">
                <a:latin typeface="Arial"/>
                <a:cs typeface="Arial"/>
              </a:rPr>
              <a:t>system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130" b="1">
                <a:latin typeface="Arial"/>
                <a:cs typeface="Arial"/>
              </a:rPr>
              <a:t>is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a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0" b="1">
                <a:latin typeface="Arial"/>
                <a:cs typeface="Arial"/>
              </a:rPr>
              <a:t>complex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task </a:t>
            </a:r>
            <a:r>
              <a:rPr dirty="0" sz="2700" spc="-735" b="1">
                <a:latin typeface="Arial"/>
                <a:cs typeface="Arial"/>
              </a:rPr>
              <a:t> </a:t>
            </a:r>
            <a:r>
              <a:rPr dirty="0" sz="2700" spc="20" b="1">
                <a:latin typeface="Arial"/>
                <a:cs typeface="Arial"/>
              </a:rPr>
              <a:t>that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70" b="1">
                <a:latin typeface="Arial"/>
                <a:cs typeface="Arial"/>
              </a:rPr>
              <a:t>depends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5" b="1">
                <a:latin typeface="Arial"/>
                <a:cs typeface="Arial"/>
              </a:rPr>
              <a:t>on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0" b="1">
                <a:latin typeface="Arial"/>
                <a:cs typeface="Arial"/>
              </a:rPr>
              <a:t>several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factors,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75" b="1">
                <a:latin typeface="Arial"/>
                <a:cs typeface="Arial"/>
              </a:rPr>
              <a:t>including</a:t>
            </a:r>
            <a:r>
              <a:rPr dirty="0" sz="2700" spc="-15" b="1">
                <a:latin typeface="Arial"/>
                <a:cs typeface="Arial"/>
              </a:rPr>
              <a:t> the </a:t>
            </a:r>
            <a:r>
              <a:rPr dirty="0" sz="2700" spc="-90" b="1">
                <a:latin typeface="Arial"/>
                <a:cs typeface="Arial"/>
              </a:rPr>
              <a:t>specific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0" b="1">
                <a:latin typeface="Arial"/>
                <a:cs typeface="Arial"/>
              </a:rPr>
              <a:t>characteristics</a:t>
            </a:r>
            <a:r>
              <a:rPr dirty="0" sz="2700" spc="-15" b="1">
                <a:latin typeface="Arial"/>
                <a:cs typeface="Arial"/>
              </a:rPr>
              <a:t> of the </a:t>
            </a:r>
            <a:r>
              <a:rPr dirty="0" sz="2700" spc="-60" b="1">
                <a:latin typeface="Arial"/>
                <a:cs typeface="Arial"/>
              </a:rPr>
              <a:t>financial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" b="1">
                <a:latin typeface="Arial"/>
                <a:cs typeface="Arial"/>
              </a:rPr>
              <a:t>data </a:t>
            </a:r>
            <a:r>
              <a:rPr dirty="0" sz="2700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being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95" b="1">
                <a:latin typeface="Arial"/>
                <a:cs typeface="Arial"/>
              </a:rPr>
              <a:t>used,</a:t>
            </a:r>
            <a:r>
              <a:rPr dirty="0" sz="2700" spc="-15" b="1">
                <a:latin typeface="Arial"/>
                <a:cs typeface="Arial"/>
              </a:rPr>
              <a:t> the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90" b="1">
                <a:latin typeface="Arial"/>
                <a:cs typeface="Arial"/>
              </a:rPr>
              <a:t>specific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5" b="1">
                <a:latin typeface="Arial"/>
                <a:cs typeface="Arial"/>
              </a:rPr>
              <a:t>goals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of the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prediction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task,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and</a:t>
            </a:r>
            <a:r>
              <a:rPr dirty="0" sz="2700" spc="-15" b="1">
                <a:latin typeface="Arial"/>
                <a:cs typeface="Arial"/>
              </a:rPr>
              <a:t> the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available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105" b="1">
                <a:latin typeface="Arial"/>
                <a:cs typeface="Arial"/>
              </a:rPr>
              <a:t>resources</a:t>
            </a:r>
            <a:r>
              <a:rPr dirty="0" sz="2700" spc="-20" b="1">
                <a:latin typeface="Arial"/>
                <a:cs typeface="Arial"/>
              </a:rPr>
              <a:t> for 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implementation.</a:t>
            </a:r>
            <a:endParaRPr sz="2700">
              <a:latin typeface="Arial"/>
              <a:cs typeface="Arial"/>
            </a:endParaRPr>
          </a:p>
          <a:p>
            <a:pPr algn="ctr" marL="27940" marR="20320">
              <a:lnSpc>
                <a:spcPct val="115700"/>
              </a:lnSpc>
            </a:pPr>
            <a:r>
              <a:rPr dirty="0" sz="2700" spc="-45" b="1">
                <a:latin typeface="Arial"/>
                <a:cs typeface="Arial"/>
              </a:rPr>
              <a:t>One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65" b="1">
                <a:latin typeface="Arial"/>
                <a:cs typeface="Arial"/>
              </a:rPr>
              <a:t>approach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to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40" b="1">
                <a:latin typeface="Arial"/>
                <a:cs typeface="Arial"/>
              </a:rPr>
              <a:t>determining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the </a:t>
            </a:r>
            <a:r>
              <a:rPr dirty="0" sz="2700" spc="-50" b="1">
                <a:latin typeface="Arial"/>
                <a:cs typeface="Arial"/>
              </a:rPr>
              <a:t>best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methodology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130" b="1">
                <a:latin typeface="Arial"/>
                <a:cs typeface="Arial"/>
              </a:rPr>
              <a:t>is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to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70" b="1">
                <a:latin typeface="Arial"/>
                <a:cs typeface="Arial"/>
              </a:rPr>
              <a:t>compare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the </a:t>
            </a:r>
            <a:r>
              <a:rPr dirty="0" sz="2700" spc="-55" b="1">
                <a:latin typeface="Arial"/>
                <a:cs typeface="Arial"/>
              </a:rPr>
              <a:t>performance</a:t>
            </a:r>
            <a:r>
              <a:rPr dirty="0" sz="2700" spc="-15" b="1">
                <a:latin typeface="Arial"/>
                <a:cs typeface="Arial"/>
              </a:rPr>
              <a:t> of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80" b="1">
                <a:latin typeface="Arial"/>
                <a:cs typeface="Arial"/>
              </a:rPr>
              <a:t>several </a:t>
            </a:r>
            <a:r>
              <a:rPr dirty="0" sz="2700" spc="-735" b="1">
                <a:latin typeface="Arial"/>
                <a:cs typeface="Arial"/>
              </a:rPr>
              <a:t> </a:t>
            </a:r>
            <a:r>
              <a:rPr dirty="0" sz="2700" spc="-10" b="1">
                <a:latin typeface="Arial"/>
                <a:cs typeface="Arial"/>
              </a:rPr>
              <a:t>different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0" b="1">
                <a:latin typeface="Arial"/>
                <a:cs typeface="Arial"/>
              </a:rPr>
              <a:t>machine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learning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algorithms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85" b="1">
                <a:latin typeface="Arial"/>
                <a:cs typeface="Arial"/>
              </a:rPr>
              <a:t>on</a:t>
            </a:r>
            <a:r>
              <a:rPr dirty="0" sz="2700" spc="-15" b="1">
                <a:latin typeface="Arial"/>
                <a:cs typeface="Arial"/>
              </a:rPr>
              <a:t> the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90" b="1">
                <a:latin typeface="Arial"/>
                <a:cs typeface="Arial"/>
              </a:rPr>
              <a:t>same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30" b="1">
                <a:latin typeface="Arial"/>
                <a:cs typeface="Arial"/>
              </a:rPr>
              <a:t>dataset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90" b="1">
                <a:latin typeface="Arial"/>
                <a:cs typeface="Arial"/>
              </a:rPr>
              <a:t>using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35" b="1">
                <a:latin typeface="Arial"/>
                <a:cs typeface="Arial"/>
              </a:rPr>
              <a:t>appropriate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evaluation </a:t>
            </a:r>
            <a:r>
              <a:rPr dirty="0" sz="2700" spc="-50" b="1">
                <a:latin typeface="Arial"/>
                <a:cs typeface="Arial"/>
              </a:rPr>
              <a:t> </a:t>
            </a:r>
            <a:r>
              <a:rPr dirty="0" sz="2700" spc="-70" b="1">
                <a:latin typeface="Arial"/>
                <a:cs typeface="Arial"/>
              </a:rPr>
              <a:t>metrics,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35" b="1">
                <a:latin typeface="Arial"/>
                <a:cs typeface="Arial"/>
              </a:rPr>
              <a:t>such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120" b="1">
                <a:latin typeface="Arial"/>
                <a:cs typeface="Arial"/>
              </a:rPr>
              <a:t>as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mean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absolute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error</a:t>
            </a:r>
            <a:r>
              <a:rPr dirty="0" sz="2700" spc="-20" b="1">
                <a:latin typeface="Arial"/>
                <a:cs typeface="Arial"/>
              </a:rPr>
              <a:t> (MAE),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30" b="1">
                <a:latin typeface="Arial"/>
                <a:cs typeface="Arial"/>
              </a:rPr>
              <a:t>root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5" b="1">
                <a:latin typeface="Arial"/>
                <a:cs typeface="Arial"/>
              </a:rPr>
              <a:t>means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70" b="1">
                <a:latin typeface="Arial"/>
                <a:cs typeface="Arial"/>
              </a:rPr>
              <a:t>squared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error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(RMSE),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and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mean </a:t>
            </a:r>
            <a:r>
              <a:rPr dirty="0" sz="2700" spc="-55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absolute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percentage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error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20" b="1">
                <a:latin typeface="Arial"/>
                <a:cs typeface="Arial"/>
              </a:rPr>
              <a:t>(MAPE).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5" b="1">
                <a:latin typeface="Arial"/>
                <a:cs typeface="Arial"/>
              </a:rPr>
              <a:t>This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100" b="1">
                <a:latin typeface="Arial"/>
                <a:cs typeface="Arial"/>
              </a:rPr>
              <a:t>can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help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30" b="1">
                <a:latin typeface="Arial"/>
                <a:cs typeface="Arial"/>
              </a:rPr>
              <a:t>identify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40" b="1">
                <a:latin typeface="Arial"/>
                <a:cs typeface="Arial"/>
              </a:rPr>
              <a:t>which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algorithms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are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most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35" b="1">
                <a:latin typeface="Arial"/>
                <a:cs typeface="Arial"/>
              </a:rPr>
              <a:t>effective </a:t>
            </a:r>
            <a:r>
              <a:rPr dirty="0" sz="2700" spc="-735" b="1">
                <a:latin typeface="Arial"/>
                <a:cs typeface="Arial"/>
              </a:rPr>
              <a:t> </a:t>
            </a:r>
            <a:r>
              <a:rPr dirty="0" sz="2700" spc="25" b="1">
                <a:latin typeface="Arial"/>
                <a:cs typeface="Arial"/>
              </a:rPr>
              <a:t>at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predicting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90" b="1">
                <a:latin typeface="Arial"/>
                <a:cs typeface="Arial"/>
              </a:rPr>
              <a:t>stock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95" b="1">
                <a:latin typeface="Arial"/>
                <a:cs typeface="Arial"/>
              </a:rPr>
              <a:t>prices</a:t>
            </a:r>
            <a:r>
              <a:rPr dirty="0" sz="2700" spc="-20" b="1">
                <a:latin typeface="Arial"/>
                <a:cs typeface="Arial"/>
              </a:rPr>
              <a:t> for </a:t>
            </a:r>
            <a:r>
              <a:rPr dirty="0" sz="2700" spc="-15" b="1">
                <a:latin typeface="Arial"/>
                <a:cs typeface="Arial"/>
              </a:rPr>
              <a:t>the </a:t>
            </a:r>
            <a:r>
              <a:rPr dirty="0" sz="2700" spc="-90" b="1">
                <a:latin typeface="Arial"/>
                <a:cs typeface="Arial"/>
              </a:rPr>
              <a:t>specific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30" b="1">
                <a:latin typeface="Arial"/>
                <a:cs typeface="Arial"/>
              </a:rPr>
              <a:t>dataset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and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prediction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task.</a:t>
            </a:r>
            <a:endParaRPr sz="2700">
              <a:latin typeface="Arial"/>
              <a:cs typeface="Arial"/>
            </a:endParaRPr>
          </a:p>
          <a:p>
            <a:pPr algn="ctr" marL="69850" marR="62230">
              <a:lnSpc>
                <a:spcPct val="115700"/>
              </a:lnSpc>
            </a:pPr>
            <a:r>
              <a:rPr dirty="0" sz="2700" spc="-45" b="1">
                <a:latin typeface="Arial"/>
                <a:cs typeface="Arial"/>
              </a:rPr>
              <a:t>LSTM+GRU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5" b="1">
                <a:latin typeface="Arial"/>
                <a:cs typeface="Arial"/>
              </a:rPr>
              <a:t>models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are</a:t>
            </a:r>
            <a:r>
              <a:rPr dirty="0" sz="2700" spc="-15" b="1">
                <a:latin typeface="Arial"/>
                <a:cs typeface="Arial"/>
              </a:rPr>
              <a:t> often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more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70" b="1">
                <a:latin typeface="Arial"/>
                <a:cs typeface="Arial"/>
              </a:rPr>
              <a:t>accurate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20" b="1">
                <a:latin typeface="Arial"/>
                <a:cs typeface="Arial"/>
              </a:rPr>
              <a:t>for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90" b="1">
                <a:latin typeface="Arial"/>
                <a:cs typeface="Arial"/>
              </a:rPr>
              <a:t>stock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prediction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25" b="1">
                <a:latin typeface="Arial"/>
                <a:cs typeface="Arial"/>
              </a:rPr>
              <a:t>than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30" b="1">
                <a:latin typeface="Arial"/>
                <a:cs typeface="Arial"/>
              </a:rPr>
              <a:t>traditional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80" b="1">
                <a:latin typeface="Arial"/>
                <a:cs typeface="Arial"/>
              </a:rPr>
              <a:t>machine </a:t>
            </a:r>
            <a:r>
              <a:rPr dirty="0" sz="2700" spc="-75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learning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algorithms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65" b="1">
                <a:latin typeface="Arial"/>
                <a:cs typeface="Arial"/>
              </a:rPr>
              <a:t>like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30" b="1">
                <a:latin typeface="Arial"/>
                <a:cs typeface="Arial"/>
              </a:rPr>
              <a:t>SVR,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95" b="1">
                <a:latin typeface="Arial"/>
                <a:cs typeface="Arial"/>
              </a:rPr>
              <a:t>RF,</a:t>
            </a:r>
            <a:r>
              <a:rPr dirty="0" sz="2700" spc="-5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and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KNN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100" b="1">
                <a:latin typeface="Arial"/>
                <a:cs typeface="Arial"/>
              </a:rPr>
              <a:t>because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35" b="1">
                <a:latin typeface="Arial"/>
                <a:cs typeface="Arial"/>
              </a:rPr>
              <a:t>they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are</a:t>
            </a:r>
            <a:r>
              <a:rPr dirty="0" sz="2700" spc="-5" b="1">
                <a:latin typeface="Arial"/>
                <a:cs typeface="Arial"/>
              </a:rPr>
              <a:t> </a:t>
            </a:r>
            <a:r>
              <a:rPr dirty="0" sz="2700" spc="-85" b="1">
                <a:latin typeface="Arial"/>
                <a:cs typeface="Arial"/>
              </a:rPr>
              <a:t>specifically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70" b="1">
                <a:latin typeface="Arial"/>
                <a:cs typeface="Arial"/>
              </a:rPr>
              <a:t>designed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to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handle </a:t>
            </a:r>
            <a:r>
              <a:rPr dirty="0" sz="2700" spc="-55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sequential</a:t>
            </a:r>
            <a:r>
              <a:rPr dirty="0" sz="2700" spc="-20" b="1">
                <a:latin typeface="Arial"/>
                <a:cs typeface="Arial"/>
              </a:rPr>
              <a:t> data, </a:t>
            </a:r>
            <a:r>
              <a:rPr dirty="0" sz="2700" spc="-45" b="1">
                <a:latin typeface="Arial"/>
                <a:cs typeface="Arial"/>
              </a:rPr>
              <a:t>are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flexible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and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35" b="1">
                <a:latin typeface="Arial"/>
                <a:cs typeface="Arial"/>
              </a:rPr>
              <a:t>adaptable,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00" b="1">
                <a:latin typeface="Arial"/>
                <a:cs typeface="Arial"/>
              </a:rPr>
              <a:t>can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capture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30" b="1">
                <a:latin typeface="Arial"/>
                <a:cs typeface="Arial"/>
              </a:rPr>
              <a:t>non-linear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70" b="1">
                <a:latin typeface="Arial"/>
                <a:cs typeface="Arial"/>
              </a:rPr>
              <a:t>relationships,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and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00" b="1">
                <a:latin typeface="Arial"/>
                <a:cs typeface="Arial"/>
              </a:rPr>
              <a:t>can </a:t>
            </a:r>
            <a:r>
              <a:rPr dirty="0" sz="2700" spc="-95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handle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large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65" b="1">
                <a:latin typeface="Arial"/>
                <a:cs typeface="Arial"/>
              </a:rPr>
              <a:t>amounts</a:t>
            </a:r>
            <a:r>
              <a:rPr dirty="0" sz="2700" spc="-15" b="1">
                <a:latin typeface="Arial"/>
                <a:cs typeface="Arial"/>
              </a:rPr>
              <a:t> of </a:t>
            </a:r>
            <a:r>
              <a:rPr dirty="0" sz="2700" spc="-20" b="1">
                <a:latin typeface="Arial"/>
                <a:cs typeface="Arial"/>
              </a:rPr>
              <a:t>data. </a:t>
            </a:r>
            <a:r>
              <a:rPr dirty="0" sz="2700" spc="-15" b="1">
                <a:latin typeface="Arial"/>
                <a:cs typeface="Arial"/>
              </a:rPr>
              <a:t>However, </a:t>
            </a:r>
            <a:r>
              <a:rPr dirty="0" sz="2700" spc="15" b="1">
                <a:latin typeface="Arial"/>
                <a:cs typeface="Arial"/>
              </a:rPr>
              <a:t>it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130" b="1">
                <a:latin typeface="Arial"/>
                <a:cs typeface="Arial"/>
              </a:rPr>
              <a:t>is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20" b="1">
                <a:latin typeface="Arial"/>
                <a:cs typeface="Arial"/>
              </a:rPr>
              <a:t>important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to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35" b="1">
                <a:latin typeface="Arial"/>
                <a:cs typeface="Arial"/>
              </a:rPr>
              <a:t>note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20" b="1">
                <a:latin typeface="Arial"/>
                <a:cs typeface="Arial"/>
              </a:rPr>
              <a:t>that</a:t>
            </a:r>
            <a:r>
              <a:rPr dirty="0" sz="2700" spc="-15" b="1">
                <a:latin typeface="Arial"/>
                <a:cs typeface="Arial"/>
              </a:rPr>
              <a:t> the </a:t>
            </a:r>
            <a:r>
              <a:rPr dirty="0" sz="2700" spc="-105" b="1">
                <a:latin typeface="Arial"/>
                <a:cs typeface="Arial"/>
              </a:rPr>
              <a:t>accuracy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of </a:t>
            </a:r>
            <a:r>
              <a:rPr dirty="0" sz="2700" spc="-65" b="1">
                <a:latin typeface="Arial"/>
                <a:cs typeface="Arial"/>
              </a:rPr>
              <a:t>any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90" b="1">
                <a:latin typeface="Arial"/>
                <a:cs typeface="Arial"/>
              </a:rPr>
              <a:t>stock </a:t>
            </a:r>
            <a:r>
              <a:rPr dirty="0" sz="2700" spc="-735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prediction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model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b="1">
                <a:latin typeface="Arial"/>
                <a:cs typeface="Arial"/>
              </a:rPr>
              <a:t>will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depend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85" b="1">
                <a:latin typeface="Arial"/>
                <a:cs typeface="Arial"/>
              </a:rPr>
              <a:t>on</a:t>
            </a:r>
            <a:r>
              <a:rPr dirty="0" sz="2700" spc="-15" b="1">
                <a:latin typeface="Arial"/>
                <a:cs typeface="Arial"/>
              </a:rPr>
              <a:t> the </a:t>
            </a:r>
            <a:r>
              <a:rPr dirty="0" sz="2700" spc="-40" b="1">
                <a:latin typeface="Arial"/>
                <a:cs typeface="Arial"/>
              </a:rPr>
              <a:t>quality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and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75" b="1">
                <a:latin typeface="Arial"/>
                <a:cs typeface="Arial"/>
              </a:rPr>
              <a:t>relevance</a:t>
            </a:r>
            <a:r>
              <a:rPr dirty="0" sz="2700" spc="-15" b="1">
                <a:latin typeface="Arial"/>
                <a:cs typeface="Arial"/>
              </a:rPr>
              <a:t> of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the </a:t>
            </a:r>
            <a:r>
              <a:rPr dirty="0" sz="2700" spc="-30" b="1">
                <a:latin typeface="Arial"/>
                <a:cs typeface="Arial"/>
              </a:rPr>
              <a:t>input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45" b="1">
                <a:latin typeface="Arial"/>
                <a:cs typeface="Arial"/>
              </a:rPr>
              <a:t>features,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the </a:t>
            </a:r>
            <a:r>
              <a:rPr dirty="0" sz="2700" spc="-45" b="1">
                <a:latin typeface="Arial"/>
                <a:cs typeface="Arial"/>
              </a:rPr>
              <a:t>amount </a:t>
            </a:r>
            <a:r>
              <a:rPr dirty="0" sz="2700" spc="-40" b="1">
                <a:latin typeface="Arial"/>
                <a:cs typeface="Arial"/>
              </a:rPr>
              <a:t> </a:t>
            </a:r>
            <a:r>
              <a:rPr dirty="0" sz="2700" spc="-50" b="1">
                <a:latin typeface="Arial"/>
                <a:cs typeface="Arial"/>
              </a:rPr>
              <a:t>and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40" b="1">
                <a:latin typeface="Arial"/>
                <a:cs typeface="Arial"/>
              </a:rPr>
              <a:t>quality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of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the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70" b="1">
                <a:latin typeface="Arial"/>
                <a:cs typeface="Arial"/>
              </a:rPr>
              <a:t>historical</a:t>
            </a:r>
            <a:r>
              <a:rPr dirty="0" sz="2700" spc="-20" b="1">
                <a:latin typeface="Arial"/>
                <a:cs typeface="Arial"/>
              </a:rPr>
              <a:t> data, </a:t>
            </a:r>
            <a:r>
              <a:rPr dirty="0" sz="2700" spc="-50" b="1">
                <a:latin typeface="Arial"/>
                <a:cs typeface="Arial"/>
              </a:rPr>
              <a:t>and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the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40" b="1">
                <a:latin typeface="Arial"/>
                <a:cs typeface="Arial"/>
              </a:rPr>
              <a:t>volatility</a:t>
            </a:r>
            <a:r>
              <a:rPr dirty="0" sz="2700" spc="-15" b="1">
                <a:latin typeface="Arial"/>
                <a:cs typeface="Arial"/>
              </a:rPr>
              <a:t> of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15" b="1">
                <a:latin typeface="Arial"/>
                <a:cs typeface="Arial"/>
              </a:rPr>
              <a:t>the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financial</a:t>
            </a:r>
            <a:r>
              <a:rPr dirty="0" sz="2700" spc="-20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markets.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224" y="1037906"/>
            <a:ext cx="17735550" cy="7447915"/>
          </a:xfrm>
          <a:custGeom>
            <a:avLst/>
            <a:gdLst/>
            <a:ahLst/>
            <a:cxnLst/>
            <a:rect l="l" t="t" r="r" b="b"/>
            <a:pathLst>
              <a:path w="17735550" h="7447915">
                <a:moveTo>
                  <a:pt x="587971" y="519163"/>
                </a:moveTo>
                <a:lnTo>
                  <a:pt x="563067" y="456755"/>
                </a:lnTo>
                <a:lnTo>
                  <a:pt x="156502" y="28257"/>
                </a:lnTo>
                <a:lnTo>
                  <a:pt x="93078" y="12"/>
                </a:lnTo>
                <a:lnTo>
                  <a:pt x="58788" y="5740"/>
                </a:lnTo>
                <a:lnTo>
                  <a:pt x="28257" y="24866"/>
                </a:lnTo>
                <a:lnTo>
                  <a:pt x="7543" y="54330"/>
                </a:lnTo>
                <a:lnTo>
                  <a:pt x="0" y="88265"/>
                </a:lnTo>
                <a:lnTo>
                  <a:pt x="5740" y="122555"/>
                </a:lnTo>
                <a:lnTo>
                  <a:pt x="24866" y="153060"/>
                </a:lnTo>
                <a:lnTo>
                  <a:pt x="372224" y="519163"/>
                </a:lnTo>
                <a:lnTo>
                  <a:pt x="24866" y="885266"/>
                </a:lnTo>
                <a:lnTo>
                  <a:pt x="5740" y="915784"/>
                </a:lnTo>
                <a:lnTo>
                  <a:pt x="0" y="950074"/>
                </a:lnTo>
                <a:lnTo>
                  <a:pt x="7543" y="984008"/>
                </a:lnTo>
                <a:lnTo>
                  <a:pt x="42252" y="1024382"/>
                </a:lnTo>
                <a:lnTo>
                  <a:pt x="90665" y="1038364"/>
                </a:lnTo>
                <a:lnTo>
                  <a:pt x="108572" y="1036586"/>
                </a:lnTo>
                <a:lnTo>
                  <a:pt x="156502" y="1010094"/>
                </a:lnTo>
                <a:lnTo>
                  <a:pt x="563067" y="581583"/>
                </a:lnTo>
                <a:lnTo>
                  <a:pt x="581748" y="552234"/>
                </a:lnTo>
                <a:lnTo>
                  <a:pt x="587971" y="519163"/>
                </a:lnTo>
                <a:close/>
              </a:path>
              <a:path w="17735550" h="7447915">
                <a:moveTo>
                  <a:pt x="1279766" y="519163"/>
                </a:moveTo>
                <a:lnTo>
                  <a:pt x="1254874" y="456755"/>
                </a:lnTo>
                <a:lnTo>
                  <a:pt x="848296" y="28257"/>
                </a:lnTo>
                <a:lnTo>
                  <a:pt x="784872" y="12"/>
                </a:lnTo>
                <a:lnTo>
                  <a:pt x="750570" y="5740"/>
                </a:lnTo>
                <a:lnTo>
                  <a:pt x="720051" y="24866"/>
                </a:lnTo>
                <a:lnTo>
                  <a:pt x="699338" y="54330"/>
                </a:lnTo>
                <a:lnTo>
                  <a:pt x="691794" y="88265"/>
                </a:lnTo>
                <a:lnTo>
                  <a:pt x="697534" y="122555"/>
                </a:lnTo>
                <a:lnTo>
                  <a:pt x="716661" y="153060"/>
                </a:lnTo>
                <a:lnTo>
                  <a:pt x="1064018" y="519163"/>
                </a:lnTo>
                <a:lnTo>
                  <a:pt x="716661" y="885266"/>
                </a:lnTo>
                <a:lnTo>
                  <a:pt x="697534" y="915784"/>
                </a:lnTo>
                <a:lnTo>
                  <a:pt x="691794" y="950074"/>
                </a:lnTo>
                <a:lnTo>
                  <a:pt x="699338" y="984008"/>
                </a:lnTo>
                <a:lnTo>
                  <a:pt x="734047" y="1024382"/>
                </a:lnTo>
                <a:lnTo>
                  <a:pt x="782459" y="1038364"/>
                </a:lnTo>
                <a:lnTo>
                  <a:pt x="800366" y="1036586"/>
                </a:lnTo>
                <a:lnTo>
                  <a:pt x="848296" y="1010094"/>
                </a:lnTo>
                <a:lnTo>
                  <a:pt x="1254874" y="581583"/>
                </a:lnTo>
                <a:lnTo>
                  <a:pt x="1273543" y="552234"/>
                </a:lnTo>
                <a:lnTo>
                  <a:pt x="1279766" y="519163"/>
                </a:lnTo>
                <a:close/>
              </a:path>
              <a:path w="17735550" h="7447915">
                <a:moveTo>
                  <a:pt x="1971560" y="519163"/>
                </a:moveTo>
                <a:lnTo>
                  <a:pt x="1946668" y="456755"/>
                </a:lnTo>
                <a:lnTo>
                  <a:pt x="1540103" y="28257"/>
                </a:lnTo>
                <a:lnTo>
                  <a:pt x="1476679" y="12"/>
                </a:lnTo>
                <a:lnTo>
                  <a:pt x="1442377" y="5740"/>
                </a:lnTo>
                <a:lnTo>
                  <a:pt x="1411846" y="24866"/>
                </a:lnTo>
                <a:lnTo>
                  <a:pt x="1391132" y="54330"/>
                </a:lnTo>
                <a:lnTo>
                  <a:pt x="1383588" y="88265"/>
                </a:lnTo>
                <a:lnTo>
                  <a:pt x="1389329" y="122555"/>
                </a:lnTo>
                <a:lnTo>
                  <a:pt x="1408455" y="153060"/>
                </a:lnTo>
                <a:lnTo>
                  <a:pt x="1755813" y="519163"/>
                </a:lnTo>
                <a:lnTo>
                  <a:pt x="1408455" y="885266"/>
                </a:lnTo>
                <a:lnTo>
                  <a:pt x="1389329" y="915784"/>
                </a:lnTo>
                <a:lnTo>
                  <a:pt x="1383588" y="950074"/>
                </a:lnTo>
                <a:lnTo>
                  <a:pt x="1391132" y="984008"/>
                </a:lnTo>
                <a:lnTo>
                  <a:pt x="1425841" y="1024382"/>
                </a:lnTo>
                <a:lnTo>
                  <a:pt x="1474266" y="1038364"/>
                </a:lnTo>
                <a:lnTo>
                  <a:pt x="1492173" y="1036586"/>
                </a:lnTo>
                <a:lnTo>
                  <a:pt x="1540103" y="1010094"/>
                </a:lnTo>
                <a:lnTo>
                  <a:pt x="1946668" y="581583"/>
                </a:lnTo>
                <a:lnTo>
                  <a:pt x="1965337" y="552234"/>
                </a:lnTo>
                <a:lnTo>
                  <a:pt x="1971560" y="519163"/>
                </a:lnTo>
                <a:close/>
              </a:path>
              <a:path w="17735550" h="7447915">
                <a:moveTo>
                  <a:pt x="2663355" y="519163"/>
                </a:moveTo>
                <a:lnTo>
                  <a:pt x="2638463" y="456755"/>
                </a:lnTo>
                <a:lnTo>
                  <a:pt x="2231885" y="28257"/>
                </a:lnTo>
                <a:lnTo>
                  <a:pt x="2168448" y="0"/>
                </a:lnTo>
                <a:lnTo>
                  <a:pt x="2134158" y="5740"/>
                </a:lnTo>
                <a:lnTo>
                  <a:pt x="2103628" y="24866"/>
                </a:lnTo>
                <a:lnTo>
                  <a:pt x="2082914" y="54330"/>
                </a:lnTo>
                <a:lnTo>
                  <a:pt x="2075383" y="88265"/>
                </a:lnTo>
                <a:lnTo>
                  <a:pt x="2081110" y="122555"/>
                </a:lnTo>
                <a:lnTo>
                  <a:pt x="2100237" y="153060"/>
                </a:lnTo>
                <a:lnTo>
                  <a:pt x="2447607" y="519163"/>
                </a:lnTo>
                <a:lnTo>
                  <a:pt x="2100237" y="885266"/>
                </a:lnTo>
                <a:lnTo>
                  <a:pt x="2081110" y="915784"/>
                </a:lnTo>
                <a:lnTo>
                  <a:pt x="2075383" y="950074"/>
                </a:lnTo>
                <a:lnTo>
                  <a:pt x="2082914" y="984008"/>
                </a:lnTo>
                <a:lnTo>
                  <a:pt x="2117636" y="1024382"/>
                </a:lnTo>
                <a:lnTo>
                  <a:pt x="2166048" y="1038364"/>
                </a:lnTo>
                <a:lnTo>
                  <a:pt x="2183955" y="1036586"/>
                </a:lnTo>
                <a:lnTo>
                  <a:pt x="2231885" y="1010094"/>
                </a:lnTo>
                <a:lnTo>
                  <a:pt x="2638463" y="581583"/>
                </a:lnTo>
                <a:lnTo>
                  <a:pt x="2657132" y="552234"/>
                </a:lnTo>
                <a:lnTo>
                  <a:pt x="2663355" y="519163"/>
                </a:lnTo>
                <a:close/>
              </a:path>
              <a:path w="17735550" h="7447915">
                <a:moveTo>
                  <a:pt x="16348698" y="7356665"/>
                </a:moveTo>
                <a:lnTo>
                  <a:pt x="15873552" y="6881508"/>
                </a:lnTo>
                <a:lnTo>
                  <a:pt x="15896362" y="6927812"/>
                </a:lnTo>
                <a:lnTo>
                  <a:pt x="15921812" y="6973113"/>
                </a:lnTo>
                <a:lnTo>
                  <a:pt x="15949905" y="7017271"/>
                </a:lnTo>
                <a:lnTo>
                  <a:pt x="15980639" y="7060171"/>
                </a:lnTo>
                <a:lnTo>
                  <a:pt x="16014014" y="7101700"/>
                </a:lnTo>
                <a:lnTo>
                  <a:pt x="16050032" y="7141718"/>
                </a:lnTo>
                <a:lnTo>
                  <a:pt x="16078696" y="7171029"/>
                </a:lnTo>
                <a:lnTo>
                  <a:pt x="16128505" y="7216191"/>
                </a:lnTo>
                <a:lnTo>
                  <a:pt x="16170034" y="7249566"/>
                </a:lnTo>
                <a:lnTo>
                  <a:pt x="16212935" y="7280300"/>
                </a:lnTo>
                <a:lnTo>
                  <a:pt x="16257105" y="7308393"/>
                </a:lnTo>
                <a:lnTo>
                  <a:pt x="16302393" y="7333843"/>
                </a:lnTo>
                <a:lnTo>
                  <a:pt x="16348698" y="7356665"/>
                </a:lnTo>
                <a:close/>
              </a:path>
              <a:path w="17735550" h="7447915">
                <a:moveTo>
                  <a:pt x="16591547" y="7432840"/>
                </a:moveTo>
                <a:lnTo>
                  <a:pt x="15797378" y="6638658"/>
                </a:lnTo>
                <a:lnTo>
                  <a:pt x="15802763" y="6666243"/>
                </a:lnTo>
                <a:lnTo>
                  <a:pt x="15808782" y="6693535"/>
                </a:lnTo>
                <a:lnTo>
                  <a:pt x="15823019" y="6747269"/>
                </a:lnTo>
                <a:lnTo>
                  <a:pt x="16482937" y="7407186"/>
                </a:lnTo>
                <a:lnTo>
                  <a:pt x="16537242" y="7421423"/>
                </a:lnTo>
                <a:lnTo>
                  <a:pt x="16591547" y="7432840"/>
                </a:lnTo>
                <a:close/>
              </a:path>
              <a:path w="17735550" h="7447915">
                <a:moveTo>
                  <a:pt x="16773309" y="7447166"/>
                </a:moveTo>
                <a:lnTo>
                  <a:pt x="15783040" y="6456896"/>
                </a:lnTo>
                <a:lnTo>
                  <a:pt x="15783192" y="6478511"/>
                </a:lnTo>
                <a:lnTo>
                  <a:pt x="15783700" y="6500266"/>
                </a:lnTo>
                <a:lnTo>
                  <a:pt x="15786062" y="6543637"/>
                </a:lnTo>
                <a:lnTo>
                  <a:pt x="16687330" y="7444905"/>
                </a:lnTo>
                <a:lnTo>
                  <a:pt x="16730320" y="7447166"/>
                </a:lnTo>
                <a:lnTo>
                  <a:pt x="16751808" y="7447445"/>
                </a:lnTo>
                <a:lnTo>
                  <a:pt x="16773309" y="7447166"/>
                </a:lnTo>
                <a:close/>
              </a:path>
              <a:path w="17735550" h="7447915">
                <a:moveTo>
                  <a:pt x="16926408" y="7432840"/>
                </a:moveTo>
                <a:lnTo>
                  <a:pt x="15797378" y="6304546"/>
                </a:lnTo>
                <a:lnTo>
                  <a:pt x="15794571" y="6322771"/>
                </a:lnTo>
                <a:lnTo>
                  <a:pt x="15791904" y="6341135"/>
                </a:lnTo>
                <a:lnTo>
                  <a:pt x="15789529" y="6359487"/>
                </a:lnTo>
                <a:lnTo>
                  <a:pt x="15787573" y="6377711"/>
                </a:lnTo>
                <a:lnTo>
                  <a:pt x="16852507" y="7442644"/>
                </a:lnTo>
                <a:lnTo>
                  <a:pt x="16871049" y="7440689"/>
                </a:lnTo>
                <a:lnTo>
                  <a:pt x="16889451" y="7438301"/>
                </a:lnTo>
                <a:lnTo>
                  <a:pt x="16926408" y="7432840"/>
                </a:lnTo>
                <a:close/>
              </a:path>
              <a:path w="17735550" h="7447915">
                <a:moveTo>
                  <a:pt x="17060660" y="7399655"/>
                </a:moveTo>
                <a:lnTo>
                  <a:pt x="15830563" y="6170307"/>
                </a:lnTo>
                <a:lnTo>
                  <a:pt x="15825610" y="6186271"/>
                </a:lnTo>
                <a:lnTo>
                  <a:pt x="15820936" y="6202451"/>
                </a:lnTo>
                <a:lnTo>
                  <a:pt x="15816555" y="6218771"/>
                </a:lnTo>
                <a:lnTo>
                  <a:pt x="15812453" y="6235166"/>
                </a:lnTo>
                <a:lnTo>
                  <a:pt x="16995801" y="7418502"/>
                </a:lnTo>
                <a:lnTo>
                  <a:pt x="17012196" y="7414387"/>
                </a:lnTo>
                <a:lnTo>
                  <a:pt x="17028516" y="7409929"/>
                </a:lnTo>
                <a:lnTo>
                  <a:pt x="17044696" y="7405040"/>
                </a:lnTo>
                <a:lnTo>
                  <a:pt x="17060660" y="7399655"/>
                </a:lnTo>
                <a:close/>
              </a:path>
              <a:path w="17735550" h="7447915">
                <a:moveTo>
                  <a:pt x="17179824" y="7351382"/>
                </a:moveTo>
                <a:lnTo>
                  <a:pt x="15878074" y="6050381"/>
                </a:lnTo>
                <a:lnTo>
                  <a:pt x="15871432" y="6064974"/>
                </a:lnTo>
                <a:lnTo>
                  <a:pt x="15865069" y="6079426"/>
                </a:lnTo>
                <a:lnTo>
                  <a:pt x="15858986" y="6093866"/>
                </a:lnTo>
                <a:lnTo>
                  <a:pt x="15853182" y="6108458"/>
                </a:lnTo>
                <a:lnTo>
                  <a:pt x="17121747" y="7377023"/>
                </a:lnTo>
                <a:lnTo>
                  <a:pt x="17136441" y="7371105"/>
                </a:lnTo>
                <a:lnTo>
                  <a:pt x="17151071" y="7364768"/>
                </a:lnTo>
                <a:lnTo>
                  <a:pt x="17165549" y="7358151"/>
                </a:lnTo>
                <a:lnTo>
                  <a:pt x="17179824" y="7351382"/>
                </a:lnTo>
                <a:close/>
              </a:path>
              <a:path w="17735550" h="7447915">
                <a:moveTo>
                  <a:pt x="17286923" y="7291794"/>
                </a:moveTo>
                <a:lnTo>
                  <a:pt x="15938411" y="5943282"/>
                </a:lnTo>
                <a:lnTo>
                  <a:pt x="15930067" y="5956300"/>
                </a:lnTo>
                <a:lnTo>
                  <a:pt x="15922003" y="5969305"/>
                </a:lnTo>
                <a:lnTo>
                  <a:pt x="15914231" y="5982322"/>
                </a:lnTo>
                <a:lnTo>
                  <a:pt x="15906738" y="5995327"/>
                </a:lnTo>
                <a:lnTo>
                  <a:pt x="17234878" y="7323480"/>
                </a:lnTo>
                <a:lnTo>
                  <a:pt x="17247896" y="7315975"/>
                </a:lnTo>
                <a:lnTo>
                  <a:pt x="17260901" y="7308202"/>
                </a:lnTo>
                <a:lnTo>
                  <a:pt x="17273905" y="7300138"/>
                </a:lnTo>
                <a:lnTo>
                  <a:pt x="17286923" y="7291794"/>
                </a:lnTo>
                <a:close/>
              </a:path>
              <a:path w="17735550" h="7447915">
                <a:moveTo>
                  <a:pt x="17383456" y="7220902"/>
                </a:moveTo>
                <a:lnTo>
                  <a:pt x="16009303" y="5846750"/>
                </a:lnTo>
                <a:lnTo>
                  <a:pt x="15990545" y="5870130"/>
                </a:lnTo>
                <a:lnTo>
                  <a:pt x="15972346" y="5893511"/>
                </a:lnTo>
                <a:lnTo>
                  <a:pt x="17336694" y="7257859"/>
                </a:lnTo>
                <a:lnTo>
                  <a:pt x="17360354" y="7239660"/>
                </a:lnTo>
                <a:lnTo>
                  <a:pt x="17372013" y="7230389"/>
                </a:lnTo>
                <a:lnTo>
                  <a:pt x="17383456" y="7220902"/>
                </a:lnTo>
                <a:close/>
              </a:path>
              <a:path w="17735550" h="7447915">
                <a:moveTo>
                  <a:pt x="17469435" y="7140207"/>
                </a:moveTo>
                <a:lnTo>
                  <a:pt x="16089999" y="5760771"/>
                </a:lnTo>
                <a:lnTo>
                  <a:pt x="16068891" y="5781141"/>
                </a:lnTo>
                <a:lnTo>
                  <a:pt x="16048520" y="5802249"/>
                </a:lnTo>
                <a:lnTo>
                  <a:pt x="17427956" y="7181685"/>
                </a:lnTo>
                <a:lnTo>
                  <a:pt x="17449076" y="7161327"/>
                </a:lnTo>
                <a:lnTo>
                  <a:pt x="17469435" y="7140207"/>
                </a:lnTo>
                <a:close/>
              </a:path>
              <a:path w="17735550" h="7447915">
                <a:moveTo>
                  <a:pt x="17545609" y="7048944"/>
                </a:moveTo>
                <a:lnTo>
                  <a:pt x="16181261" y="5684596"/>
                </a:lnTo>
                <a:lnTo>
                  <a:pt x="16157880" y="5702795"/>
                </a:lnTo>
                <a:lnTo>
                  <a:pt x="16134499" y="5721553"/>
                </a:lnTo>
                <a:lnTo>
                  <a:pt x="17508652" y="7095706"/>
                </a:lnTo>
                <a:lnTo>
                  <a:pt x="17518139" y="7084263"/>
                </a:lnTo>
                <a:lnTo>
                  <a:pt x="17527410" y="7072604"/>
                </a:lnTo>
                <a:lnTo>
                  <a:pt x="17545609" y="7048944"/>
                </a:lnTo>
                <a:close/>
              </a:path>
              <a:path w="17735550" h="7447915">
                <a:moveTo>
                  <a:pt x="17611230" y="6947128"/>
                </a:moveTo>
                <a:lnTo>
                  <a:pt x="16283077" y="5618988"/>
                </a:lnTo>
                <a:lnTo>
                  <a:pt x="16270072" y="5626481"/>
                </a:lnTo>
                <a:lnTo>
                  <a:pt x="16257054" y="5634253"/>
                </a:lnTo>
                <a:lnTo>
                  <a:pt x="16244050" y="5642318"/>
                </a:lnTo>
                <a:lnTo>
                  <a:pt x="16231045" y="5650662"/>
                </a:lnTo>
                <a:lnTo>
                  <a:pt x="17579544" y="6999173"/>
                </a:lnTo>
                <a:lnTo>
                  <a:pt x="17587887" y="6986156"/>
                </a:lnTo>
                <a:lnTo>
                  <a:pt x="17595952" y="6973151"/>
                </a:lnTo>
                <a:lnTo>
                  <a:pt x="17603737" y="6960133"/>
                </a:lnTo>
                <a:lnTo>
                  <a:pt x="17611230" y="6947128"/>
                </a:lnTo>
                <a:close/>
              </a:path>
              <a:path w="17735550" h="7447915">
                <a:moveTo>
                  <a:pt x="17644415" y="6060186"/>
                </a:moveTo>
                <a:lnTo>
                  <a:pt x="17623257" y="6017298"/>
                </a:lnTo>
                <a:lnTo>
                  <a:pt x="17599876" y="5975312"/>
                </a:lnTo>
                <a:lnTo>
                  <a:pt x="17574260" y="5934291"/>
                </a:lnTo>
                <a:lnTo>
                  <a:pt x="17546384" y="5894286"/>
                </a:lnTo>
                <a:lnTo>
                  <a:pt x="17516234" y="5855386"/>
                </a:lnTo>
                <a:lnTo>
                  <a:pt x="17483798" y="5817654"/>
                </a:lnTo>
                <a:lnTo>
                  <a:pt x="17449076" y="5781141"/>
                </a:lnTo>
                <a:lnTo>
                  <a:pt x="17412793" y="5746648"/>
                </a:lnTo>
                <a:lnTo>
                  <a:pt x="17375150" y="5714314"/>
                </a:lnTo>
                <a:lnTo>
                  <a:pt x="17336237" y="5684151"/>
                </a:lnTo>
                <a:lnTo>
                  <a:pt x="17296156" y="5656186"/>
                </a:lnTo>
                <a:lnTo>
                  <a:pt x="17255020" y="5630456"/>
                </a:lnTo>
                <a:lnTo>
                  <a:pt x="17212945" y="5606986"/>
                </a:lnTo>
                <a:lnTo>
                  <a:pt x="17170019" y="5585803"/>
                </a:lnTo>
                <a:lnTo>
                  <a:pt x="17644415" y="6060186"/>
                </a:lnTo>
                <a:close/>
              </a:path>
              <a:path w="17735550" h="7447915">
                <a:moveTo>
                  <a:pt x="17664773" y="6833997"/>
                </a:moveTo>
                <a:lnTo>
                  <a:pt x="16396208" y="5565432"/>
                </a:lnTo>
                <a:lnTo>
                  <a:pt x="16381616" y="5571248"/>
                </a:lnTo>
                <a:lnTo>
                  <a:pt x="16367176" y="5577408"/>
                </a:lnTo>
                <a:lnTo>
                  <a:pt x="16352723" y="5583999"/>
                </a:lnTo>
                <a:lnTo>
                  <a:pt x="16338131" y="5591073"/>
                </a:lnTo>
                <a:lnTo>
                  <a:pt x="17639132" y="6892074"/>
                </a:lnTo>
                <a:lnTo>
                  <a:pt x="17645787" y="6877799"/>
                </a:lnTo>
                <a:lnTo>
                  <a:pt x="17652238" y="6863321"/>
                </a:lnTo>
                <a:lnTo>
                  <a:pt x="17664773" y="6833997"/>
                </a:lnTo>
                <a:close/>
              </a:path>
              <a:path w="17735550" h="7447915">
                <a:moveTo>
                  <a:pt x="17706251" y="6707289"/>
                </a:moveTo>
                <a:lnTo>
                  <a:pt x="16522916" y="5524703"/>
                </a:lnTo>
                <a:lnTo>
                  <a:pt x="16506520" y="5528805"/>
                </a:lnTo>
                <a:lnTo>
                  <a:pt x="16490201" y="5533187"/>
                </a:lnTo>
                <a:lnTo>
                  <a:pt x="16474021" y="5537860"/>
                </a:lnTo>
                <a:lnTo>
                  <a:pt x="16458057" y="5542813"/>
                </a:lnTo>
                <a:lnTo>
                  <a:pt x="17687405" y="6772161"/>
                </a:lnTo>
                <a:lnTo>
                  <a:pt x="17692358" y="6755866"/>
                </a:lnTo>
                <a:lnTo>
                  <a:pt x="17701718" y="6723583"/>
                </a:lnTo>
                <a:lnTo>
                  <a:pt x="17706251" y="6707289"/>
                </a:lnTo>
                <a:close/>
              </a:path>
              <a:path w="17735550" h="7447915">
                <a:moveTo>
                  <a:pt x="17720590" y="6303797"/>
                </a:moveTo>
                <a:lnTo>
                  <a:pt x="17709465" y="6248832"/>
                </a:lnTo>
                <a:lnTo>
                  <a:pt x="17694948" y="6194437"/>
                </a:lnTo>
                <a:lnTo>
                  <a:pt x="17035768" y="5535269"/>
                </a:lnTo>
                <a:lnTo>
                  <a:pt x="16981462" y="5521122"/>
                </a:lnTo>
                <a:lnTo>
                  <a:pt x="16927170" y="5510377"/>
                </a:lnTo>
                <a:lnTo>
                  <a:pt x="17720590" y="6303797"/>
                </a:lnTo>
                <a:close/>
              </a:path>
              <a:path w="17735550" h="7447915">
                <a:moveTo>
                  <a:pt x="17730394" y="6564744"/>
                </a:moveTo>
                <a:lnTo>
                  <a:pt x="16666210" y="5499824"/>
                </a:lnTo>
                <a:lnTo>
                  <a:pt x="16628974" y="5504535"/>
                </a:lnTo>
                <a:lnTo>
                  <a:pt x="16610533" y="5507240"/>
                </a:lnTo>
                <a:lnTo>
                  <a:pt x="16592296" y="5510377"/>
                </a:lnTo>
                <a:lnTo>
                  <a:pt x="17720590" y="6638658"/>
                </a:lnTo>
                <a:lnTo>
                  <a:pt x="17723714" y="6620434"/>
                </a:lnTo>
                <a:lnTo>
                  <a:pt x="17726330" y="6601993"/>
                </a:lnTo>
                <a:lnTo>
                  <a:pt x="17728540" y="6583400"/>
                </a:lnTo>
                <a:lnTo>
                  <a:pt x="17730394" y="6564744"/>
                </a:lnTo>
                <a:close/>
              </a:path>
              <a:path w="17735550" h="7447915">
                <a:moveTo>
                  <a:pt x="17735093" y="6464059"/>
                </a:moveTo>
                <a:lnTo>
                  <a:pt x="17733747" y="6421069"/>
                </a:lnTo>
                <a:lnTo>
                  <a:pt x="16831386" y="5498312"/>
                </a:lnTo>
                <a:lnTo>
                  <a:pt x="16788397" y="5496052"/>
                </a:lnTo>
                <a:lnTo>
                  <a:pt x="16766896" y="5495760"/>
                </a:lnTo>
                <a:lnTo>
                  <a:pt x="16745407" y="5496052"/>
                </a:lnTo>
                <a:lnTo>
                  <a:pt x="17734915" y="6485560"/>
                </a:lnTo>
                <a:lnTo>
                  <a:pt x="17735093" y="6464059"/>
                </a:lnTo>
                <a:close/>
              </a:path>
            </a:pathLst>
          </a:custGeom>
          <a:solidFill>
            <a:srgbClr val="DDDE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97777" y="958564"/>
            <a:ext cx="5480685" cy="10325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600" spc="305" b="0">
                <a:solidFill>
                  <a:srgbClr val="000000"/>
                </a:solidFill>
                <a:latin typeface="Tahoma"/>
                <a:cs typeface="Tahoma"/>
              </a:rPr>
              <a:t>CONCLUSION</a:t>
            </a:r>
            <a:endParaRPr sz="6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374" y="875286"/>
            <a:ext cx="4664710" cy="11036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050" spc="-170">
                <a:solidFill>
                  <a:srgbClr val="000000"/>
                </a:solidFill>
                <a:latin typeface="Arial"/>
                <a:cs typeface="Arial"/>
              </a:rPr>
              <a:t>Intoduction</a:t>
            </a:r>
            <a:endParaRPr sz="70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41212"/>
            <a:ext cx="3945344" cy="45457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34578" y="2599857"/>
            <a:ext cx="1972310" cy="680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300" spc="-120">
                <a:solidFill>
                  <a:srgbClr val="731F7D"/>
                </a:solidFill>
                <a:latin typeface="Cambria"/>
                <a:cs typeface="Cambria"/>
              </a:rPr>
              <a:t>A</a:t>
            </a:r>
            <a:r>
              <a:rPr dirty="0" sz="4300" spc="-90">
                <a:solidFill>
                  <a:srgbClr val="731F7D"/>
                </a:solidFill>
                <a:latin typeface="Cambria"/>
                <a:cs typeface="Cambria"/>
              </a:rPr>
              <a:t>b</a:t>
            </a:r>
            <a:r>
              <a:rPr dirty="0" sz="4300" spc="-55">
                <a:solidFill>
                  <a:srgbClr val="731F7D"/>
                </a:solidFill>
                <a:latin typeface="Cambria"/>
                <a:cs typeface="Cambria"/>
              </a:rPr>
              <a:t>s</a:t>
            </a:r>
            <a:r>
              <a:rPr dirty="0" sz="4300" spc="100">
                <a:solidFill>
                  <a:srgbClr val="731F7D"/>
                </a:solidFill>
                <a:latin typeface="Cambria"/>
                <a:cs typeface="Cambria"/>
              </a:rPr>
              <a:t>t</a:t>
            </a:r>
            <a:r>
              <a:rPr dirty="0" sz="4300" spc="-185">
                <a:solidFill>
                  <a:srgbClr val="731F7D"/>
                </a:solidFill>
                <a:latin typeface="Cambria"/>
                <a:cs typeface="Cambria"/>
              </a:rPr>
              <a:t>r</a:t>
            </a:r>
            <a:r>
              <a:rPr dirty="0" sz="4300" spc="-50">
                <a:solidFill>
                  <a:srgbClr val="731F7D"/>
                </a:solidFill>
                <a:latin typeface="Cambria"/>
                <a:cs typeface="Cambria"/>
              </a:rPr>
              <a:t>a</a:t>
            </a:r>
            <a:r>
              <a:rPr dirty="0" sz="4300" spc="40">
                <a:solidFill>
                  <a:srgbClr val="731F7D"/>
                </a:solidFill>
                <a:latin typeface="Cambria"/>
                <a:cs typeface="Cambria"/>
              </a:rPr>
              <a:t>c</a:t>
            </a:r>
            <a:r>
              <a:rPr dirty="0" sz="4300" spc="100">
                <a:solidFill>
                  <a:srgbClr val="731F7D"/>
                </a:solidFill>
                <a:latin typeface="Cambria"/>
                <a:cs typeface="Cambria"/>
              </a:rPr>
              <a:t>t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4374" y="3551613"/>
            <a:ext cx="3789679" cy="526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dirty="0" sz="2700" spc="-155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20">
                <a:latin typeface="Trebuchet MS"/>
                <a:cs typeface="Trebuchet MS"/>
              </a:rPr>
              <a:t>l 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260">
                <a:latin typeface="Trebuchet MS"/>
                <a:cs typeface="Trebuchet MS"/>
              </a:rPr>
              <a:t>ff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5">
                <a:latin typeface="Trebuchet MS"/>
                <a:cs typeface="Trebuchet MS"/>
              </a:rPr>
              <a:t>t  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>
                <a:latin typeface="Trebuchet MS"/>
                <a:cs typeface="Trebuchet MS"/>
              </a:rPr>
              <a:t>g 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30">
                <a:latin typeface="Trebuchet MS"/>
                <a:cs typeface="Trebuchet MS"/>
              </a:rPr>
              <a:t>g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15">
                <a:latin typeface="Trebuchet MS"/>
                <a:cs typeface="Trebuchet MS"/>
              </a:rPr>
              <a:t>o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75">
                <a:latin typeface="Trebuchet MS"/>
                <a:cs typeface="Trebuchet MS"/>
              </a:rPr>
              <a:t>t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00">
                <a:latin typeface="Trebuchet MS"/>
                <a:cs typeface="Trebuchet MS"/>
              </a:rPr>
              <a:t>e  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45">
                <a:latin typeface="Trebuchet MS"/>
                <a:cs typeface="Trebuchet MS"/>
              </a:rPr>
              <a:t>k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229">
                <a:latin typeface="Trebuchet MS"/>
                <a:cs typeface="Trebuchet MS"/>
              </a:rPr>
              <a:t>f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60">
                <a:latin typeface="Trebuchet MS"/>
                <a:cs typeface="Trebuchet MS"/>
              </a:rPr>
              <a:t>a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20">
                <a:latin typeface="Trebuchet MS"/>
                <a:cs typeface="Trebuchet MS"/>
              </a:rPr>
              <a:t>y</a:t>
            </a:r>
            <a:r>
              <a:rPr dirty="0" sz="2700" spc="-295">
                <a:latin typeface="Trebuchet MS"/>
                <a:cs typeface="Trebuchet MS"/>
              </a:rPr>
              <a:t>.  </a:t>
            </a:r>
            <a:r>
              <a:rPr dirty="0" sz="2700" spc="-155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20">
                <a:latin typeface="Trebuchet MS"/>
                <a:cs typeface="Trebuchet MS"/>
              </a:rPr>
              <a:t>l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5">
                <a:latin typeface="Trebuchet MS"/>
                <a:cs typeface="Trebuchet MS"/>
              </a:rPr>
              <a:t>d  </a:t>
            </a:r>
            <a:r>
              <a:rPr dirty="0" sz="2700" spc="-30">
                <a:latin typeface="Trebuchet MS"/>
                <a:cs typeface="Trebuchet MS"/>
              </a:rPr>
              <a:t>g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10">
                <a:latin typeface="Trebuchet MS"/>
                <a:cs typeface="Trebuchet MS"/>
              </a:rPr>
              <a:t>v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>
                <a:latin typeface="Trebuchet MS"/>
                <a:cs typeface="Trebuchet MS"/>
              </a:rPr>
              <a:t>g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60">
                <a:latin typeface="Trebuchet MS"/>
                <a:cs typeface="Trebuchet MS"/>
              </a:rPr>
              <a:t>a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00">
                <a:latin typeface="Trebuchet MS"/>
                <a:cs typeface="Trebuchet MS"/>
              </a:rPr>
              <a:t>e  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75">
                <a:latin typeface="Trebuchet MS"/>
                <a:cs typeface="Trebuchet MS"/>
              </a:rPr>
              <a:t>t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60">
                <a:latin typeface="Trebuchet MS"/>
                <a:cs typeface="Trebuchet MS"/>
              </a:rPr>
              <a:t>f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30">
                <a:latin typeface="Trebuchet MS"/>
                <a:cs typeface="Trebuchet MS"/>
              </a:rPr>
              <a:t>r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00">
                <a:latin typeface="Trebuchet MS"/>
                <a:cs typeface="Trebuchet MS"/>
              </a:rPr>
              <a:t>e  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175">
                <a:latin typeface="Trebuchet MS"/>
                <a:cs typeface="Trebuchet MS"/>
              </a:rPr>
              <a:t>t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40">
                <a:latin typeface="Trebuchet MS"/>
                <a:cs typeface="Trebuchet MS"/>
              </a:rPr>
              <a:t>cc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75">
                <a:latin typeface="Trebuchet MS"/>
                <a:cs typeface="Trebuchet MS"/>
              </a:rPr>
              <a:t>t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w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0">
                <a:latin typeface="Trebuchet MS"/>
                <a:cs typeface="Trebuchet MS"/>
              </a:rPr>
              <a:t>h 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0">
                <a:latin typeface="Trebuchet MS"/>
                <a:cs typeface="Trebuchet MS"/>
              </a:rPr>
              <a:t>p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g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10">
                <a:latin typeface="Trebuchet MS"/>
                <a:cs typeface="Trebuchet MS"/>
              </a:rPr>
              <a:t>v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355">
                <a:latin typeface="Trebuchet MS"/>
                <a:cs typeface="Trebuchet MS"/>
              </a:rPr>
              <a:t>'  </a:t>
            </a:r>
            <a:r>
              <a:rPr dirty="0" sz="2700" spc="-100">
                <a:latin typeface="Trebuchet MS"/>
                <a:cs typeface="Trebuchet MS"/>
              </a:rPr>
              <a:t>decisions.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0700" y="2599857"/>
            <a:ext cx="3006725" cy="680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300" spc="10">
                <a:solidFill>
                  <a:srgbClr val="731F7D"/>
                </a:solidFill>
                <a:latin typeface="Cambria"/>
                <a:cs typeface="Cambria"/>
              </a:rPr>
              <a:t>Introduction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4338" y="3800209"/>
            <a:ext cx="114300" cy="114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42151" y="3551613"/>
            <a:ext cx="4095115" cy="6216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0795">
              <a:lnSpc>
                <a:spcPct val="115700"/>
              </a:lnSpc>
              <a:spcBef>
                <a:spcPts val="95"/>
              </a:spcBef>
            </a:pPr>
            <a:r>
              <a:rPr dirty="0" sz="2700" spc="-155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60">
                <a:latin typeface="Trebuchet MS"/>
                <a:cs typeface="Trebuchet MS"/>
              </a:rPr>
              <a:t>f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20">
                <a:latin typeface="Trebuchet MS"/>
                <a:cs typeface="Trebuchet MS"/>
              </a:rPr>
              <a:t>l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75">
                <a:latin typeface="Trebuchet MS"/>
                <a:cs typeface="Trebuchet MS"/>
              </a:rPr>
              <a:t>k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75">
                <a:latin typeface="Trebuchet MS"/>
                <a:cs typeface="Trebuchet MS"/>
              </a:rPr>
              <a:t>t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0">
                <a:latin typeface="Trebuchet MS"/>
                <a:cs typeface="Trebuchet MS"/>
              </a:rPr>
              <a:t>g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65">
                <a:latin typeface="Trebuchet MS"/>
                <a:cs typeface="Trebuchet MS"/>
              </a:rPr>
              <a:t>y  </a:t>
            </a:r>
            <a:r>
              <a:rPr dirty="0" sz="2700" spc="-110">
                <a:latin typeface="Trebuchet MS"/>
                <a:cs typeface="Trebuchet MS"/>
              </a:rPr>
              <a:t>v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g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5">
                <a:latin typeface="Trebuchet MS"/>
                <a:cs typeface="Trebuchet MS"/>
              </a:rPr>
              <a:t>hu</a:t>
            </a:r>
            <a:r>
              <a:rPr dirty="0" sz="2700" spc="-30">
                <a:latin typeface="Trebuchet MS"/>
                <a:cs typeface="Trebuchet MS"/>
              </a:rPr>
              <a:t>g</a:t>
            </a:r>
            <a:r>
              <a:rPr dirty="0" sz="2700" spc="-100">
                <a:latin typeface="Trebuchet MS"/>
                <a:cs typeface="Trebuchet MS"/>
              </a:rPr>
              <a:t>e 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229">
                <a:latin typeface="Trebuchet MS"/>
                <a:cs typeface="Trebuchet MS"/>
              </a:rPr>
              <a:t>f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60">
                <a:latin typeface="Trebuchet MS"/>
                <a:cs typeface="Trebuchet MS"/>
              </a:rPr>
              <a:t>a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60">
                <a:latin typeface="Trebuchet MS"/>
                <a:cs typeface="Trebuchet MS"/>
              </a:rPr>
              <a:t>a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65">
                <a:latin typeface="Trebuchet MS"/>
                <a:cs typeface="Trebuchet MS"/>
              </a:rPr>
              <a:t>y  </a:t>
            </a:r>
            <a:r>
              <a:rPr dirty="0" sz="2700" spc="-100">
                <a:latin typeface="Trebuchet MS"/>
                <a:cs typeface="Trebuchet MS"/>
              </a:rPr>
              <a:t>basis.</a:t>
            </a:r>
            <a:endParaRPr sz="2700">
              <a:latin typeface="Trebuchet MS"/>
              <a:cs typeface="Trebuchet MS"/>
            </a:endParaRPr>
          </a:p>
          <a:p>
            <a:pPr algn="just" marL="12700" marR="15875">
              <a:lnSpc>
                <a:spcPct val="115700"/>
              </a:lnSpc>
              <a:spcBef>
                <a:spcPts val="5"/>
              </a:spcBef>
            </a:pPr>
            <a:r>
              <a:rPr dirty="0" sz="2700" spc="105">
                <a:latin typeface="Trebuchet MS"/>
                <a:cs typeface="Trebuchet MS"/>
              </a:rPr>
              <a:t>S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45">
                <a:latin typeface="Trebuchet MS"/>
                <a:cs typeface="Trebuchet MS"/>
              </a:rPr>
              <a:t>k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10">
                <a:latin typeface="Trebuchet MS"/>
                <a:cs typeface="Trebuchet MS"/>
              </a:rPr>
              <a:t>o  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60">
                <a:latin typeface="Trebuchet MS"/>
                <a:cs typeface="Trebuchet MS"/>
              </a:rPr>
              <a:t>f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v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200">
                <a:latin typeface="Trebuchet MS"/>
                <a:cs typeface="Trebuchet MS"/>
              </a:rPr>
              <a:t>f 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20">
                <a:latin typeface="Trebuchet MS"/>
                <a:cs typeface="Trebuchet MS"/>
              </a:rPr>
              <a:t>y</a:t>
            </a:r>
            <a:r>
              <a:rPr dirty="0" sz="2700" spc="195">
                <a:latin typeface="Trebuchet MS"/>
                <a:cs typeface="Trebuchet MS"/>
              </a:rPr>
              <a:t>'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45">
                <a:latin typeface="Trebuchet MS"/>
                <a:cs typeface="Trebuchet MS"/>
              </a:rPr>
              <a:t>k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30">
                <a:latin typeface="Trebuchet MS"/>
                <a:cs typeface="Trebuchet MS"/>
              </a:rPr>
              <a:t>r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10">
                <a:latin typeface="Trebuchet MS"/>
                <a:cs typeface="Trebuchet MS"/>
              </a:rPr>
              <a:t>r  </a:t>
            </a:r>
            <a:r>
              <a:rPr dirty="0" sz="2700" spc="-260">
                <a:latin typeface="Trebuchet MS"/>
                <a:cs typeface="Trebuchet MS"/>
              </a:rPr>
              <a:t>f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20">
                <a:latin typeface="Trebuchet MS"/>
                <a:cs typeface="Trebuchet MS"/>
              </a:rPr>
              <a:t>l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335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</a:pPr>
            <a:r>
              <a:rPr dirty="0" sz="2700" spc="10">
                <a:latin typeface="Trebuchet MS"/>
                <a:cs typeface="Trebuchet MS"/>
              </a:rPr>
              <a:t>M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>
                <a:latin typeface="Trebuchet MS"/>
                <a:cs typeface="Trebuchet MS"/>
              </a:rPr>
              <a:t>g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5">
                <a:latin typeface="Trebuchet MS"/>
                <a:cs typeface="Trebuchet MS"/>
              </a:rPr>
              <a:t>n 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10">
                <a:latin typeface="Trebuchet MS"/>
                <a:cs typeface="Trebuchet MS"/>
              </a:rPr>
              <a:t>v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40">
                <a:latin typeface="Trebuchet MS"/>
                <a:cs typeface="Trebuchet MS"/>
              </a:rPr>
              <a:t>cc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25">
                <a:latin typeface="Trebuchet MS"/>
                <a:cs typeface="Trebuchet MS"/>
              </a:rPr>
              <a:t>s  </a:t>
            </a:r>
            <a:r>
              <a:rPr dirty="0" sz="2700" spc="-114">
                <a:latin typeface="Trebuchet MS"/>
                <a:cs typeface="Trebuchet MS"/>
              </a:rPr>
              <a:t>w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h</a:t>
            </a:r>
            <a:r>
              <a:rPr dirty="0" sz="2700" spc="185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15">
                <a:latin typeface="Trebuchet MS"/>
                <a:cs typeface="Trebuchet MS"/>
              </a:rPr>
              <a:t>o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60">
                <a:latin typeface="Trebuchet MS"/>
                <a:cs typeface="Trebuchet MS"/>
              </a:rPr>
              <a:t>a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b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204">
                <a:latin typeface="Trebuchet MS"/>
                <a:cs typeface="Trebuchet MS"/>
              </a:rPr>
              <a:t>tt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10">
                <a:latin typeface="Trebuchet MS"/>
                <a:cs typeface="Trebuchet MS"/>
              </a:rPr>
              <a:t>r 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nn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>
                <a:latin typeface="Trebuchet MS"/>
                <a:cs typeface="Trebuchet MS"/>
              </a:rPr>
              <a:t>g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g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14">
                <a:latin typeface="Trebuchet MS"/>
                <a:cs typeface="Trebuchet MS"/>
              </a:rPr>
              <a:t>w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5">
                <a:latin typeface="Trebuchet MS"/>
                <a:cs typeface="Trebuchet MS"/>
              </a:rPr>
              <a:t>h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229">
                <a:latin typeface="Trebuchet MS"/>
                <a:cs typeface="Trebuchet MS"/>
              </a:rPr>
              <a:t>f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00">
                <a:latin typeface="Trebuchet MS"/>
                <a:cs typeface="Trebuchet MS"/>
              </a:rPr>
              <a:t>e  </a:t>
            </a:r>
            <a:r>
              <a:rPr dirty="0" sz="2700" spc="-65">
                <a:latin typeface="Trebuchet MS"/>
                <a:cs typeface="Trebuchet MS"/>
              </a:rPr>
              <a:t>company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4338" y="5705209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4338" y="7610209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9037" y="3800209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9037" y="6181459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9037" y="7610209"/>
            <a:ext cx="114300" cy="1142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805871" y="2599857"/>
            <a:ext cx="5093335" cy="62160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300" spc="-20">
                <a:solidFill>
                  <a:srgbClr val="731F7D"/>
                </a:solidFill>
                <a:latin typeface="Cambria"/>
                <a:cs typeface="Cambria"/>
              </a:rPr>
              <a:t>Future</a:t>
            </a:r>
            <a:r>
              <a:rPr dirty="0" sz="4300" spc="11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300" spc="15">
                <a:solidFill>
                  <a:srgbClr val="731F7D"/>
                </a:solidFill>
                <a:latin typeface="Cambria"/>
                <a:cs typeface="Cambria"/>
              </a:rPr>
              <a:t>of</a:t>
            </a:r>
            <a:r>
              <a:rPr dirty="0" sz="4300" spc="11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300" spc="5">
                <a:solidFill>
                  <a:srgbClr val="731F7D"/>
                </a:solidFill>
                <a:latin typeface="Cambria"/>
                <a:cs typeface="Cambria"/>
              </a:rPr>
              <a:t>Technology</a:t>
            </a:r>
            <a:endParaRPr sz="4300">
              <a:latin typeface="Cambria"/>
              <a:cs typeface="Cambria"/>
            </a:endParaRPr>
          </a:p>
          <a:p>
            <a:pPr marL="453390" marR="13970">
              <a:lnSpc>
                <a:spcPct val="115700"/>
              </a:lnSpc>
              <a:spcBef>
                <a:spcPts val="2340"/>
              </a:spcBef>
            </a:pPr>
            <a:r>
              <a:rPr dirty="0" sz="2700" spc="-155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229">
                <a:latin typeface="Trebuchet MS"/>
                <a:cs typeface="Trebuchet MS"/>
              </a:rPr>
              <a:t>f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5">
                <a:latin typeface="Trebuchet MS"/>
                <a:cs typeface="Trebuchet MS"/>
              </a:rPr>
              <a:t>d  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20">
                <a:latin typeface="Trebuchet MS"/>
                <a:cs typeface="Trebuchet MS"/>
              </a:rPr>
              <a:t>l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20">
                <a:latin typeface="Trebuchet MS"/>
                <a:cs typeface="Trebuchet MS"/>
              </a:rPr>
              <a:t>l  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70">
                <a:latin typeface="Trebuchet MS"/>
                <a:cs typeface="Trebuchet MS"/>
              </a:rPr>
              <a:t>ee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335">
                <a:latin typeface="Trebuchet MS"/>
                <a:cs typeface="Trebuchet MS"/>
              </a:rPr>
              <a:t>,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20">
                <a:latin typeface="Trebuchet MS"/>
                <a:cs typeface="Trebuchet MS"/>
              </a:rPr>
              <a:t>l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145">
                <a:latin typeface="Trebuchet MS"/>
                <a:cs typeface="Trebuchet MS"/>
              </a:rPr>
              <a:t>t  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w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5">
                <a:latin typeface="Trebuchet MS"/>
                <a:cs typeface="Trebuchet MS"/>
              </a:rPr>
              <a:t>h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40">
                <a:latin typeface="Trebuchet MS"/>
                <a:cs typeface="Trebuchet MS"/>
              </a:rPr>
              <a:t>b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30">
                <a:latin typeface="Trebuchet MS"/>
                <a:cs typeface="Trebuchet MS"/>
              </a:rPr>
              <a:t>r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200">
                <a:latin typeface="Trebuchet MS"/>
                <a:cs typeface="Trebuchet MS"/>
              </a:rPr>
              <a:t>f  </a:t>
            </a:r>
            <a:r>
              <a:rPr dirty="0" sz="2700" spc="-260">
                <a:latin typeface="Trebuchet MS"/>
                <a:cs typeface="Trebuchet MS"/>
              </a:rPr>
              <a:t>f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14">
                <a:latin typeface="Trebuchet MS"/>
                <a:cs typeface="Trebuchet MS"/>
              </a:rPr>
              <a:t>w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90">
                <a:latin typeface="Trebuchet MS"/>
                <a:cs typeface="Trebuchet MS"/>
              </a:rPr>
              <a:t>-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90">
                <a:latin typeface="Trebuchet MS"/>
                <a:cs typeface="Trebuchet MS"/>
              </a:rPr>
              <a:t>y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335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algn="just" marL="453390" marR="153035">
              <a:lnSpc>
                <a:spcPct val="115700"/>
              </a:lnSpc>
              <a:spcBef>
                <a:spcPts val="5"/>
              </a:spcBef>
            </a:pPr>
            <a:r>
              <a:rPr dirty="0" sz="2700" spc="-155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20">
                <a:latin typeface="Trebuchet MS"/>
                <a:cs typeface="Trebuchet MS"/>
              </a:rPr>
              <a:t>l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75">
                <a:latin typeface="Trebuchet MS"/>
                <a:cs typeface="Trebuchet MS"/>
              </a:rPr>
              <a:t>t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p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75">
                <a:latin typeface="Trebuchet MS"/>
                <a:cs typeface="Trebuchet MS"/>
              </a:rPr>
              <a:t>t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w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20">
                <a:latin typeface="Trebuchet MS"/>
                <a:cs typeface="Trebuchet MS"/>
              </a:rPr>
              <a:t>l  </a:t>
            </a:r>
            <a:r>
              <a:rPr dirty="0" sz="2700" spc="-260">
                <a:latin typeface="Trebuchet MS"/>
                <a:cs typeface="Trebuchet MS"/>
              </a:rPr>
              <a:t>f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30">
                <a:latin typeface="Trebuchet MS"/>
                <a:cs typeface="Trebuchet MS"/>
              </a:rPr>
              <a:t>r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45">
                <a:latin typeface="Trebuchet MS"/>
                <a:cs typeface="Trebuchet MS"/>
              </a:rPr>
              <a:t>u</a:t>
            </a:r>
            <a:r>
              <a:rPr dirty="0" sz="2700" spc="-40">
                <a:latin typeface="Trebuchet MS"/>
                <a:cs typeface="Trebuchet MS"/>
              </a:rPr>
              <a:t>dd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30">
                <a:latin typeface="Trebuchet MS"/>
                <a:cs typeface="Trebuchet MS"/>
              </a:rPr>
              <a:t>g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5">
                <a:latin typeface="Trebuchet MS"/>
                <a:cs typeface="Trebuchet MS"/>
              </a:rPr>
              <a:t>d 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229">
                <a:latin typeface="Trebuchet MS"/>
                <a:cs typeface="Trebuchet MS"/>
              </a:rPr>
              <a:t>f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45">
                <a:latin typeface="Trebuchet MS"/>
                <a:cs typeface="Trebuchet MS"/>
              </a:rPr>
              <a:t>k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335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453390" marR="5080">
              <a:lnSpc>
                <a:spcPct val="115700"/>
              </a:lnSpc>
            </a:pPr>
            <a:r>
              <a:rPr dirty="0" sz="2700" spc="-210">
                <a:latin typeface="Trebuchet MS"/>
                <a:cs typeface="Trebuchet MS"/>
              </a:rPr>
              <a:t>W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40">
                <a:latin typeface="Trebuchet MS"/>
                <a:cs typeface="Trebuchet MS"/>
              </a:rPr>
              <a:t>d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260">
                <a:latin typeface="Trebuchet MS"/>
                <a:cs typeface="Trebuchet MS"/>
              </a:rPr>
              <a:t>f</a:t>
            </a:r>
            <a:r>
              <a:rPr dirty="0" sz="2700" spc="-90">
                <a:latin typeface="Trebuchet MS"/>
                <a:cs typeface="Trebuchet MS"/>
              </a:rPr>
              <a:t>y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35">
                <a:latin typeface="Trebuchet MS"/>
                <a:cs typeface="Trebuchet MS"/>
              </a:rPr>
              <a:t>s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105">
                <a:latin typeface="Trebuchet MS"/>
                <a:cs typeface="Trebuchet MS"/>
              </a:rPr>
              <a:t>S</a:t>
            </a:r>
            <a:r>
              <a:rPr dirty="0" sz="2700" spc="-120">
                <a:latin typeface="Trebuchet MS"/>
                <a:cs typeface="Trebuchet MS"/>
              </a:rPr>
              <a:t>y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5">
                <a:latin typeface="Trebuchet MS"/>
                <a:cs typeface="Trebuchet MS"/>
              </a:rPr>
              <a:t>m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15">
                <a:latin typeface="Trebuchet MS"/>
                <a:cs typeface="Trebuchet MS"/>
              </a:rPr>
              <a:t>o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5">
                <a:latin typeface="Trebuchet MS"/>
                <a:cs typeface="Trebuchet MS"/>
              </a:rPr>
              <a:t>n  </a:t>
            </a:r>
            <a:r>
              <a:rPr dirty="0" sz="2700" spc="-15">
                <a:latin typeface="Trebuchet MS"/>
                <a:cs typeface="Trebuchet MS"/>
              </a:rPr>
              <a:t>o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n</a:t>
            </a:r>
            <a:r>
              <a:rPr dirty="0" sz="2700">
                <a:latin typeface="Trebuchet MS"/>
                <a:cs typeface="Trebuchet MS"/>
              </a:rPr>
              <a:t>g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120">
                <a:latin typeface="Trebuchet MS"/>
                <a:cs typeface="Trebuchet MS"/>
              </a:rPr>
              <a:t>y</a:t>
            </a:r>
            <a:r>
              <a:rPr dirty="0" sz="2700" spc="5">
                <a:latin typeface="Trebuchet MS"/>
                <a:cs typeface="Trebuchet MS"/>
              </a:rPr>
              <a:t>s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5">
                <a:latin typeface="Trebuchet MS"/>
                <a:cs typeface="Trebuchet MS"/>
              </a:rPr>
              <a:t>m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w</a:t>
            </a:r>
            <a:r>
              <a:rPr dirty="0" sz="2700" spc="-45">
                <a:latin typeface="Trebuchet MS"/>
                <a:cs typeface="Trebuchet MS"/>
              </a:rPr>
              <a:t>h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h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40">
                <a:latin typeface="Trebuchet MS"/>
                <a:cs typeface="Trebuchet MS"/>
              </a:rPr>
              <a:t>c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5">
                <a:latin typeface="Trebuchet MS"/>
                <a:cs typeface="Trebuchet MS"/>
              </a:rPr>
              <a:t>n  </a:t>
            </a:r>
            <a:r>
              <a:rPr dirty="0" sz="2700" spc="-150">
                <a:latin typeface="Trebuchet MS"/>
                <a:cs typeface="Trebuchet MS"/>
              </a:rPr>
              <a:t>l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185">
                <a:latin typeface="Trebuchet MS"/>
                <a:cs typeface="Trebuchet MS"/>
              </a:rPr>
              <a:t> 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5">
                <a:latin typeface="Trebuchet MS"/>
                <a:cs typeface="Trebuchet MS"/>
              </a:rPr>
              <a:t>n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90">
                <a:latin typeface="Trebuchet MS"/>
                <a:cs typeface="Trebuchet MS"/>
              </a:rPr>
              <a:t>a</a:t>
            </a:r>
            <a:r>
              <a:rPr dirty="0" sz="2700" spc="-120">
                <a:latin typeface="Trebuchet MS"/>
                <a:cs typeface="Trebuchet MS"/>
              </a:rPr>
              <a:t>l</a:t>
            </a:r>
            <a:r>
              <a:rPr dirty="0" sz="2700" spc="-330">
                <a:latin typeface="Trebuchet MS"/>
                <a:cs typeface="Trebuchet MS"/>
              </a:rPr>
              <a:t> </a:t>
            </a:r>
            <a:r>
              <a:rPr dirty="0" sz="2700" spc="-204">
                <a:latin typeface="Trebuchet MS"/>
                <a:cs typeface="Trebuchet MS"/>
              </a:rPr>
              <a:t>t</a:t>
            </a:r>
            <a:r>
              <a:rPr dirty="0" sz="2700" spc="-145">
                <a:latin typeface="Trebuchet MS"/>
                <a:cs typeface="Trebuchet MS"/>
              </a:rPr>
              <a:t>i</a:t>
            </a:r>
            <a:r>
              <a:rPr dirty="0" sz="2700" spc="-35">
                <a:latin typeface="Trebuchet MS"/>
                <a:cs typeface="Trebuchet MS"/>
              </a:rPr>
              <a:t>m</a:t>
            </a:r>
            <a:r>
              <a:rPr dirty="0" sz="2700" spc="-170">
                <a:latin typeface="Trebuchet MS"/>
                <a:cs typeface="Trebuchet MS"/>
              </a:rPr>
              <a:t>e</a:t>
            </a:r>
            <a:r>
              <a:rPr dirty="0" sz="2700" spc="-335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567554" cy="25755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6026" y="3983393"/>
            <a:ext cx="6661973" cy="63036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0146" y="7372766"/>
            <a:ext cx="2538795" cy="253948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1"/>
            <a:ext cx="18288000" cy="5144770"/>
            <a:chOff x="0" y="1"/>
            <a:chExt cx="18288000" cy="51447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9797" y="1"/>
              <a:ext cx="7498202" cy="51442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4968"/>
              <a:ext cx="12249911" cy="181965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6470" y="1425605"/>
            <a:ext cx="11792585" cy="977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85" b="0">
                <a:latin typeface="Trebuchet MS"/>
                <a:cs typeface="Trebuchet MS"/>
              </a:rPr>
              <a:t>Machine</a:t>
            </a:r>
            <a:r>
              <a:rPr dirty="0" sz="2700" spc="-330" b="0">
                <a:latin typeface="Trebuchet MS"/>
                <a:cs typeface="Trebuchet MS"/>
              </a:rPr>
              <a:t> </a:t>
            </a:r>
            <a:r>
              <a:rPr dirty="0" sz="2700" spc="-95" b="0">
                <a:latin typeface="Trebuchet MS"/>
                <a:cs typeface="Trebuchet MS"/>
              </a:rPr>
              <a:t>Learning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55" b="0">
                <a:latin typeface="Trebuchet MS"/>
                <a:cs typeface="Trebuchet MS"/>
              </a:rPr>
              <a:t>is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130" b="0">
                <a:latin typeface="Trebuchet MS"/>
                <a:cs typeface="Trebuchet MS"/>
              </a:rPr>
              <a:t>the</a:t>
            </a:r>
            <a:r>
              <a:rPr dirty="0" sz="2700" spc="-330" b="0">
                <a:latin typeface="Trebuchet MS"/>
                <a:cs typeface="Trebuchet MS"/>
              </a:rPr>
              <a:t> </a:t>
            </a:r>
            <a:r>
              <a:rPr dirty="0" sz="2700" spc="-150" b="0">
                <a:latin typeface="Trebuchet MS"/>
                <a:cs typeface="Trebuchet MS"/>
              </a:rPr>
              <a:t>field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125" b="0">
                <a:latin typeface="Trebuchet MS"/>
                <a:cs typeface="Trebuchet MS"/>
              </a:rPr>
              <a:t>of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75" b="0">
                <a:latin typeface="Trebuchet MS"/>
                <a:cs typeface="Trebuchet MS"/>
              </a:rPr>
              <a:t>study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90" b="0">
                <a:latin typeface="Trebuchet MS"/>
                <a:cs typeface="Trebuchet MS"/>
              </a:rPr>
              <a:t>which</a:t>
            </a:r>
            <a:r>
              <a:rPr dirty="0" sz="2700" spc="-330" b="0">
                <a:latin typeface="Trebuchet MS"/>
                <a:cs typeface="Trebuchet MS"/>
              </a:rPr>
              <a:t> </a:t>
            </a:r>
            <a:r>
              <a:rPr dirty="0" sz="2700" spc="-80" b="0">
                <a:latin typeface="Trebuchet MS"/>
                <a:cs typeface="Trebuchet MS"/>
              </a:rPr>
              <a:t>provides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130" b="0">
                <a:latin typeface="Trebuchet MS"/>
                <a:cs typeface="Trebuchet MS"/>
              </a:rPr>
              <a:t>the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100" b="0">
                <a:latin typeface="Trebuchet MS"/>
                <a:cs typeface="Trebuchet MS"/>
              </a:rPr>
              <a:t>computer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120" b="0">
                <a:latin typeface="Trebuchet MS"/>
                <a:cs typeface="Trebuchet MS"/>
              </a:rPr>
              <a:t>with</a:t>
            </a:r>
            <a:r>
              <a:rPr dirty="0" sz="2700" spc="-330" b="0">
                <a:latin typeface="Trebuchet MS"/>
                <a:cs typeface="Trebuchet MS"/>
              </a:rPr>
              <a:t> </a:t>
            </a:r>
            <a:r>
              <a:rPr dirty="0" sz="2700" spc="-130" b="0">
                <a:latin typeface="Trebuchet MS"/>
                <a:cs typeface="Trebuchet MS"/>
              </a:rPr>
              <a:t>the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125" b="0">
                <a:latin typeface="Trebuchet MS"/>
                <a:cs typeface="Trebuchet MS"/>
              </a:rPr>
              <a:t>ability</a:t>
            </a:r>
            <a:r>
              <a:rPr dirty="0" sz="2700" spc="-325" b="0">
                <a:latin typeface="Trebuchet MS"/>
                <a:cs typeface="Trebuchet MS"/>
              </a:rPr>
              <a:t> </a:t>
            </a:r>
            <a:r>
              <a:rPr dirty="0" sz="2700" spc="-95" b="0">
                <a:latin typeface="Trebuchet MS"/>
                <a:cs typeface="Trebuchet MS"/>
              </a:rPr>
              <a:t>to </a:t>
            </a:r>
            <a:r>
              <a:rPr dirty="0" sz="2700" spc="-800" b="0">
                <a:latin typeface="Trebuchet MS"/>
                <a:cs typeface="Trebuchet MS"/>
              </a:rPr>
              <a:t> </a:t>
            </a:r>
            <a:r>
              <a:rPr dirty="0" sz="2700" spc="-114" b="0">
                <a:latin typeface="Trebuchet MS"/>
                <a:cs typeface="Trebuchet MS"/>
              </a:rPr>
              <a:t>learn</a:t>
            </a:r>
            <a:r>
              <a:rPr dirty="0" sz="2700" spc="-330" b="0">
                <a:latin typeface="Trebuchet MS"/>
                <a:cs typeface="Trebuchet MS"/>
              </a:rPr>
              <a:t> </a:t>
            </a:r>
            <a:r>
              <a:rPr dirty="0" sz="2700" spc="-110" b="0">
                <a:latin typeface="Trebuchet MS"/>
                <a:cs typeface="Trebuchet MS"/>
              </a:rPr>
              <a:t>without</a:t>
            </a:r>
            <a:r>
              <a:rPr dirty="0" sz="2700" spc="-330" b="0">
                <a:latin typeface="Trebuchet MS"/>
                <a:cs typeface="Trebuchet MS"/>
              </a:rPr>
              <a:t> </a:t>
            </a:r>
            <a:r>
              <a:rPr dirty="0" sz="2700" spc="-80" b="0">
                <a:latin typeface="Trebuchet MS"/>
                <a:cs typeface="Trebuchet MS"/>
              </a:rPr>
              <a:t>being</a:t>
            </a:r>
            <a:r>
              <a:rPr dirty="0" sz="2700" spc="-330" b="0">
                <a:latin typeface="Trebuchet MS"/>
                <a:cs typeface="Trebuchet MS"/>
              </a:rPr>
              <a:t> </a:t>
            </a:r>
            <a:r>
              <a:rPr dirty="0" sz="2700" spc="-145" b="0">
                <a:latin typeface="Trebuchet MS"/>
                <a:cs typeface="Trebuchet MS"/>
              </a:rPr>
              <a:t>explicitly</a:t>
            </a:r>
            <a:r>
              <a:rPr dirty="0" sz="2700" spc="-330" b="0">
                <a:latin typeface="Trebuchet MS"/>
                <a:cs typeface="Trebuchet MS"/>
              </a:rPr>
              <a:t> </a:t>
            </a:r>
            <a:r>
              <a:rPr dirty="0" sz="2700" spc="-105" b="0">
                <a:latin typeface="Trebuchet MS"/>
                <a:cs typeface="Trebuchet MS"/>
              </a:rPr>
              <a:t>programmed.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920" y="6603669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920" y="7079919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920" y="7556169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920" y="8032419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920" y="8508669"/>
            <a:ext cx="114300" cy="1142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06470" y="2988908"/>
            <a:ext cx="12114530" cy="57727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120"/>
              </a:spcBef>
            </a:pPr>
            <a:r>
              <a:rPr dirty="0" sz="5850" spc="275" b="1">
                <a:solidFill>
                  <a:srgbClr val="FDE6B9"/>
                </a:solidFill>
                <a:latin typeface="Arial"/>
                <a:cs typeface="Arial"/>
              </a:rPr>
              <a:t>M</a:t>
            </a:r>
            <a:r>
              <a:rPr dirty="0" sz="5850" spc="-220" b="1">
                <a:solidFill>
                  <a:srgbClr val="FDE6B9"/>
                </a:solidFill>
                <a:latin typeface="Arial"/>
                <a:cs typeface="Arial"/>
              </a:rPr>
              <a:t>a</a:t>
            </a:r>
            <a:r>
              <a:rPr dirty="0" sz="5850" spc="-380" b="1">
                <a:solidFill>
                  <a:srgbClr val="FDE6B9"/>
                </a:solidFill>
                <a:latin typeface="Arial"/>
                <a:cs typeface="Arial"/>
              </a:rPr>
              <a:t>c</a:t>
            </a:r>
            <a:r>
              <a:rPr dirty="0" sz="5850" spc="-229" b="1">
                <a:solidFill>
                  <a:srgbClr val="FDE6B9"/>
                </a:solidFill>
                <a:latin typeface="Arial"/>
                <a:cs typeface="Arial"/>
              </a:rPr>
              <a:t>h</a:t>
            </a:r>
            <a:r>
              <a:rPr dirty="0" sz="5850" spc="-105" b="1">
                <a:solidFill>
                  <a:srgbClr val="FDE6B9"/>
                </a:solidFill>
                <a:latin typeface="Arial"/>
                <a:cs typeface="Arial"/>
              </a:rPr>
              <a:t>i</a:t>
            </a:r>
            <a:r>
              <a:rPr dirty="0" sz="5850" spc="-250" b="1">
                <a:solidFill>
                  <a:srgbClr val="FDE6B9"/>
                </a:solidFill>
                <a:latin typeface="Arial"/>
                <a:cs typeface="Arial"/>
              </a:rPr>
              <a:t>n</a:t>
            </a:r>
            <a:r>
              <a:rPr dirty="0" sz="5850" spc="-195" b="1">
                <a:solidFill>
                  <a:srgbClr val="FDE6B9"/>
                </a:solidFill>
                <a:latin typeface="Arial"/>
                <a:cs typeface="Arial"/>
              </a:rPr>
              <a:t>e</a:t>
            </a:r>
            <a:r>
              <a:rPr dirty="0" sz="5850" spc="-220" b="1">
                <a:solidFill>
                  <a:srgbClr val="FDE6B9"/>
                </a:solidFill>
                <a:latin typeface="Arial"/>
                <a:cs typeface="Arial"/>
              </a:rPr>
              <a:t> </a:t>
            </a:r>
            <a:r>
              <a:rPr dirty="0" sz="5850" spc="10" b="1">
                <a:solidFill>
                  <a:srgbClr val="FDE6B9"/>
                </a:solidFill>
                <a:latin typeface="Arial"/>
                <a:cs typeface="Arial"/>
              </a:rPr>
              <a:t>l</a:t>
            </a:r>
            <a:r>
              <a:rPr dirty="0" sz="5850" spc="-200" b="1">
                <a:solidFill>
                  <a:srgbClr val="FDE6B9"/>
                </a:solidFill>
                <a:latin typeface="Arial"/>
                <a:cs typeface="Arial"/>
              </a:rPr>
              <a:t>e</a:t>
            </a:r>
            <a:r>
              <a:rPr dirty="0" sz="5850" spc="-220" b="1">
                <a:solidFill>
                  <a:srgbClr val="FDE6B9"/>
                </a:solidFill>
                <a:latin typeface="Arial"/>
                <a:cs typeface="Arial"/>
              </a:rPr>
              <a:t>a</a:t>
            </a:r>
            <a:r>
              <a:rPr dirty="0" sz="5850" spc="55" b="1">
                <a:solidFill>
                  <a:srgbClr val="FDE6B9"/>
                </a:solidFill>
                <a:latin typeface="Arial"/>
                <a:cs typeface="Arial"/>
              </a:rPr>
              <a:t>r</a:t>
            </a:r>
            <a:r>
              <a:rPr dirty="0" sz="5850" spc="-250" b="1">
                <a:solidFill>
                  <a:srgbClr val="FDE6B9"/>
                </a:solidFill>
                <a:latin typeface="Arial"/>
                <a:cs typeface="Arial"/>
              </a:rPr>
              <a:t>n</a:t>
            </a:r>
            <a:r>
              <a:rPr dirty="0" sz="5850" spc="-105" b="1">
                <a:solidFill>
                  <a:srgbClr val="FDE6B9"/>
                </a:solidFill>
                <a:latin typeface="Arial"/>
                <a:cs typeface="Arial"/>
              </a:rPr>
              <a:t>i</a:t>
            </a:r>
            <a:r>
              <a:rPr dirty="0" sz="5850" spc="-250" b="1">
                <a:solidFill>
                  <a:srgbClr val="FDE6B9"/>
                </a:solidFill>
                <a:latin typeface="Arial"/>
                <a:cs typeface="Arial"/>
              </a:rPr>
              <a:t>n</a:t>
            </a:r>
            <a:r>
              <a:rPr dirty="0" sz="5850" spc="-570" b="1">
                <a:solidFill>
                  <a:srgbClr val="FDE6B9"/>
                </a:solidFill>
                <a:latin typeface="Arial"/>
                <a:cs typeface="Arial"/>
              </a:rPr>
              <a:t>g</a:t>
            </a:r>
            <a:r>
              <a:rPr dirty="0" sz="5850" spc="-220" b="1">
                <a:solidFill>
                  <a:srgbClr val="FDE6B9"/>
                </a:solidFill>
                <a:latin typeface="Arial"/>
                <a:cs typeface="Arial"/>
              </a:rPr>
              <a:t> </a:t>
            </a:r>
            <a:r>
              <a:rPr dirty="0" sz="5850" spc="-210" b="1">
                <a:solidFill>
                  <a:srgbClr val="FDE6B9"/>
                </a:solidFill>
                <a:latin typeface="Arial"/>
                <a:cs typeface="Arial"/>
              </a:rPr>
              <a:t>m</a:t>
            </a:r>
            <a:r>
              <a:rPr dirty="0" sz="5850" spc="-345" b="1">
                <a:solidFill>
                  <a:srgbClr val="FDE6B9"/>
                </a:solidFill>
                <a:latin typeface="Arial"/>
                <a:cs typeface="Arial"/>
              </a:rPr>
              <a:t>o</a:t>
            </a:r>
            <a:r>
              <a:rPr dirty="0" sz="5850" spc="-225" b="1">
                <a:solidFill>
                  <a:srgbClr val="FDE6B9"/>
                </a:solidFill>
                <a:latin typeface="Arial"/>
                <a:cs typeface="Arial"/>
              </a:rPr>
              <a:t>d</a:t>
            </a:r>
            <a:r>
              <a:rPr dirty="0" sz="5850" spc="-200" b="1">
                <a:solidFill>
                  <a:srgbClr val="FDE6B9"/>
                </a:solidFill>
                <a:latin typeface="Arial"/>
                <a:cs typeface="Arial"/>
              </a:rPr>
              <a:t>e</a:t>
            </a:r>
            <a:r>
              <a:rPr dirty="0" sz="5850" spc="15" b="1">
                <a:solidFill>
                  <a:srgbClr val="FDE6B9"/>
                </a:solidFill>
                <a:latin typeface="Arial"/>
                <a:cs typeface="Arial"/>
              </a:rPr>
              <a:t>l</a:t>
            </a:r>
            <a:endParaRPr sz="585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1795"/>
              </a:spcBef>
            </a:pP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computer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programs</a:t>
            </a:r>
            <a:r>
              <a:rPr dirty="0" sz="27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recognize</a:t>
            </a:r>
            <a:r>
              <a:rPr dirty="0" sz="27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patterns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predictions.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are created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algorithms,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27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dirty="0" sz="27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either</a:t>
            </a:r>
            <a:r>
              <a:rPr dirty="0" sz="27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labeled,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unlabeled,</a:t>
            </a:r>
            <a:r>
              <a:rPr dirty="0" sz="27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mixed</a:t>
            </a:r>
            <a:r>
              <a:rPr dirty="0" sz="27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2700">
              <a:latin typeface="Trebuchet MS"/>
              <a:cs typeface="Trebuchet MS"/>
            </a:endParaRPr>
          </a:p>
          <a:p>
            <a:pPr marL="597535" marR="6126480" indent="-585470">
              <a:lnSpc>
                <a:spcPct val="115700"/>
              </a:lnSpc>
              <a:spcBef>
                <a:spcPts val="2670"/>
              </a:spcBef>
            </a:pP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700" spc="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compare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7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9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700">
              <a:latin typeface="Trebuchet MS"/>
              <a:cs typeface="Trebuchet MS"/>
            </a:endParaRPr>
          </a:p>
          <a:p>
            <a:pPr marL="597535" marR="7643495">
              <a:lnSpc>
                <a:spcPct val="115700"/>
              </a:lnSpc>
            </a:pP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) 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9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700">
              <a:latin typeface="Trebuchet MS"/>
              <a:cs typeface="Trebuchet MS"/>
            </a:endParaRPr>
          </a:p>
          <a:p>
            <a:pPr marL="597535" marR="6802120">
              <a:lnSpc>
                <a:spcPct val="115700"/>
              </a:lnSpc>
            </a:pP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) 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36083" y="0"/>
            <a:ext cx="7452359" cy="10287000"/>
            <a:chOff x="10836083" y="0"/>
            <a:chExt cx="7452359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4985" y="0"/>
              <a:ext cx="6723014" cy="29755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6083" y="2765295"/>
              <a:ext cx="3256886" cy="31826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1486" y="2495673"/>
              <a:ext cx="5826513" cy="779132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1814" y="272837"/>
            <a:ext cx="1158938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0">
                <a:solidFill>
                  <a:srgbClr val="FF904D"/>
                </a:solidFill>
                <a:latin typeface="Arial"/>
                <a:cs typeface="Arial"/>
              </a:rPr>
              <a:t>M</a:t>
            </a:r>
            <a:r>
              <a:rPr dirty="0" spc="-315">
                <a:solidFill>
                  <a:srgbClr val="FF904D"/>
                </a:solidFill>
                <a:latin typeface="Arial"/>
                <a:cs typeface="Arial"/>
              </a:rPr>
              <a:t>a</a:t>
            </a:r>
            <a:r>
              <a:rPr dirty="0" spc="-535">
                <a:solidFill>
                  <a:srgbClr val="FF904D"/>
                </a:solidFill>
                <a:latin typeface="Arial"/>
                <a:cs typeface="Arial"/>
              </a:rPr>
              <a:t>c</a:t>
            </a:r>
            <a:r>
              <a:rPr dirty="0" spc="-330">
                <a:solidFill>
                  <a:srgbClr val="FF904D"/>
                </a:solidFill>
                <a:latin typeface="Arial"/>
                <a:cs typeface="Arial"/>
              </a:rPr>
              <a:t>h</a:t>
            </a:r>
            <a:r>
              <a:rPr dirty="0" spc="-155">
                <a:solidFill>
                  <a:srgbClr val="FF904D"/>
                </a:solidFill>
                <a:latin typeface="Arial"/>
                <a:cs typeface="Arial"/>
              </a:rPr>
              <a:t>i</a:t>
            </a:r>
            <a:r>
              <a:rPr dirty="0" spc="-360">
                <a:solidFill>
                  <a:srgbClr val="FF904D"/>
                </a:solidFill>
                <a:latin typeface="Arial"/>
                <a:cs typeface="Arial"/>
              </a:rPr>
              <a:t>n</a:t>
            </a:r>
            <a:r>
              <a:rPr dirty="0" spc="-285">
                <a:solidFill>
                  <a:srgbClr val="FF904D"/>
                </a:solidFill>
                <a:latin typeface="Arial"/>
                <a:cs typeface="Arial"/>
              </a:rPr>
              <a:t>e</a:t>
            </a:r>
            <a:r>
              <a:rPr dirty="0" spc="-305">
                <a:solidFill>
                  <a:srgbClr val="FF904D"/>
                </a:solidFill>
                <a:latin typeface="Arial"/>
                <a:cs typeface="Arial"/>
              </a:rPr>
              <a:t> </a:t>
            </a:r>
            <a:r>
              <a:rPr dirty="0" spc="-745">
                <a:solidFill>
                  <a:srgbClr val="FF904D"/>
                </a:solidFill>
                <a:latin typeface="Arial"/>
                <a:cs typeface="Arial"/>
              </a:rPr>
              <a:t>L</a:t>
            </a:r>
            <a:r>
              <a:rPr dirty="0" spc="-290">
                <a:solidFill>
                  <a:srgbClr val="FF904D"/>
                </a:solidFill>
                <a:latin typeface="Arial"/>
                <a:cs typeface="Arial"/>
              </a:rPr>
              <a:t>e</a:t>
            </a:r>
            <a:r>
              <a:rPr dirty="0" spc="-315">
                <a:solidFill>
                  <a:srgbClr val="FF904D"/>
                </a:solidFill>
                <a:latin typeface="Arial"/>
                <a:cs typeface="Arial"/>
              </a:rPr>
              <a:t>a</a:t>
            </a:r>
            <a:r>
              <a:rPr dirty="0" spc="60">
                <a:solidFill>
                  <a:srgbClr val="FF904D"/>
                </a:solidFill>
                <a:latin typeface="Arial"/>
                <a:cs typeface="Arial"/>
              </a:rPr>
              <a:t>r</a:t>
            </a:r>
            <a:r>
              <a:rPr dirty="0" spc="-360">
                <a:solidFill>
                  <a:srgbClr val="FF904D"/>
                </a:solidFill>
                <a:latin typeface="Arial"/>
                <a:cs typeface="Arial"/>
              </a:rPr>
              <a:t>n</a:t>
            </a:r>
            <a:r>
              <a:rPr dirty="0" spc="-155">
                <a:solidFill>
                  <a:srgbClr val="FF904D"/>
                </a:solidFill>
                <a:latin typeface="Arial"/>
                <a:cs typeface="Arial"/>
              </a:rPr>
              <a:t>i</a:t>
            </a:r>
            <a:r>
              <a:rPr dirty="0" spc="-360">
                <a:solidFill>
                  <a:srgbClr val="FF904D"/>
                </a:solidFill>
                <a:latin typeface="Arial"/>
                <a:cs typeface="Arial"/>
              </a:rPr>
              <a:t>n</a:t>
            </a:r>
            <a:r>
              <a:rPr dirty="0" spc="-795">
                <a:solidFill>
                  <a:srgbClr val="FF904D"/>
                </a:solidFill>
                <a:latin typeface="Arial"/>
                <a:cs typeface="Arial"/>
              </a:rPr>
              <a:t>g</a:t>
            </a:r>
            <a:r>
              <a:rPr dirty="0" spc="-305">
                <a:solidFill>
                  <a:srgbClr val="FF904D"/>
                </a:solidFill>
                <a:latin typeface="Arial"/>
                <a:cs typeface="Arial"/>
              </a:rPr>
              <a:t> </a:t>
            </a:r>
            <a:r>
              <a:rPr dirty="0" spc="350">
                <a:solidFill>
                  <a:srgbClr val="FF904D"/>
                </a:solidFill>
                <a:latin typeface="Arial"/>
                <a:cs typeface="Arial"/>
              </a:rPr>
              <a:t>M</a:t>
            </a:r>
            <a:r>
              <a:rPr dirty="0" spc="-490">
                <a:solidFill>
                  <a:srgbClr val="FF904D"/>
                </a:solidFill>
                <a:latin typeface="Arial"/>
                <a:cs typeface="Arial"/>
              </a:rPr>
              <a:t>o</a:t>
            </a:r>
            <a:r>
              <a:rPr dirty="0" spc="-320">
                <a:solidFill>
                  <a:srgbClr val="FF904D"/>
                </a:solidFill>
                <a:latin typeface="Arial"/>
                <a:cs typeface="Arial"/>
              </a:rPr>
              <a:t>d</a:t>
            </a:r>
            <a:r>
              <a:rPr dirty="0" spc="-290">
                <a:solidFill>
                  <a:srgbClr val="FF904D"/>
                </a:solidFill>
                <a:latin typeface="Arial"/>
                <a:cs typeface="Arial"/>
              </a:rPr>
              <a:t>e</a:t>
            </a:r>
            <a:r>
              <a:rPr dirty="0" spc="5">
                <a:solidFill>
                  <a:srgbClr val="FF904D"/>
                </a:solidFill>
                <a:latin typeface="Arial"/>
                <a:cs typeface="Arial"/>
              </a:rPr>
              <a:t>l</a:t>
            </a:r>
            <a:r>
              <a:rPr dirty="0" spc="-900">
                <a:solidFill>
                  <a:srgbClr val="FF904D"/>
                </a:solidFill>
                <a:latin typeface="Arial"/>
                <a:cs typeface="Arial"/>
              </a:rPr>
              <a:t>s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1238" y="2118264"/>
            <a:ext cx="171450" cy="1714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5054" y="1845246"/>
            <a:ext cx="10952480" cy="812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030">
              <a:lnSpc>
                <a:spcPct val="100000"/>
              </a:lnSpc>
              <a:spcBef>
                <a:spcPts val="100"/>
              </a:spcBef>
            </a:pPr>
            <a:r>
              <a:rPr dirty="0" sz="4000" spc="110" b="1">
                <a:solidFill>
                  <a:srgbClr val="4D1253"/>
                </a:solidFill>
                <a:latin typeface="Trebuchet MS"/>
                <a:cs typeface="Trebuchet MS"/>
              </a:rPr>
              <a:t>S</a:t>
            </a:r>
            <a:r>
              <a:rPr dirty="0" sz="4000" spc="-165" b="1">
                <a:solidFill>
                  <a:srgbClr val="4D1253"/>
                </a:solidFill>
                <a:latin typeface="Trebuchet MS"/>
                <a:cs typeface="Trebuchet MS"/>
              </a:rPr>
              <a:t>u</a:t>
            </a:r>
            <a:r>
              <a:rPr dirty="0" sz="4000" spc="-100" b="1">
                <a:solidFill>
                  <a:srgbClr val="4D1253"/>
                </a:solidFill>
                <a:latin typeface="Trebuchet MS"/>
                <a:cs typeface="Trebuchet MS"/>
              </a:rPr>
              <a:t>pp</a:t>
            </a:r>
            <a:r>
              <a:rPr dirty="0" sz="4000" spc="-85" b="1">
                <a:solidFill>
                  <a:srgbClr val="4D1253"/>
                </a:solidFill>
                <a:latin typeface="Trebuchet MS"/>
                <a:cs typeface="Trebuchet MS"/>
              </a:rPr>
              <a:t>o</a:t>
            </a:r>
            <a:r>
              <a:rPr dirty="0" sz="4000" spc="-270" b="1">
                <a:solidFill>
                  <a:srgbClr val="4D1253"/>
                </a:solidFill>
                <a:latin typeface="Trebuchet MS"/>
                <a:cs typeface="Trebuchet MS"/>
              </a:rPr>
              <a:t>r</a:t>
            </a:r>
            <a:r>
              <a:rPr dirty="0" sz="4000" spc="-185" b="1">
                <a:solidFill>
                  <a:srgbClr val="4D1253"/>
                </a:solidFill>
                <a:latin typeface="Trebuchet MS"/>
                <a:cs typeface="Trebuchet MS"/>
              </a:rPr>
              <a:t>t</a:t>
            </a:r>
            <a:r>
              <a:rPr dirty="0" sz="4000" spc="-409" b="1">
                <a:solidFill>
                  <a:srgbClr val="4D1253"/>
                </a:solidFill>
                <a:latin typeface="Trebuchet MS"/>
                <a:cs typeface="Trebuchet MS"/>
              </a:rPr>
              <a:t> </a:t>
            </a:r>
            <a:r>
              <a:rPr dirty="0" sz="4000" spc="-385" b="1">
                <a:solidFill>
                  <a:srgbClr val="4D1253"/>
                </a:solidFill>
                <a:latin typeface="Trebuchet MS"/>
                <a:cs typeface="Trebuchet MS"/>
              </a:rPr>
              <a:t>V</a:t>
            </a:r>
            <a:r>
              <a:rPr dirty="0" sz="4000" spc="-300" b="1">
                <a:solidFill>
                  <a:srgbClr val="4D1253"/>
                </a:solidFill>
                <a:latin typeface="Trebuchet MS"/>
                <a:cs typeface="Trebuchet MS"/>
              </a:rPr>
              <a:t>e</a:t>
            </a:r>
            <a:r>
              <a:rPr dirty="0" sz="4000" spc="-220" b="1">
                <a:solidFill>
                  <a:srgbClr val="4D1253"/>
                </a:solidFill>
                <a:latin typeface="Trebuchet MS"/>
                <a:cs typeface="Trebuchet MS"/>
              </a:rPr>
              <a:t>c</a:t>
            </a:r>
            <a:r>
              <a:rPr dirty="0" sz="4000" spc="-190" b="1">
                <a:solidFill>
                  <a:srgbClr val="4D1253"/>
                </a:solidFill>
                <a:latin typeface="Trebuchet MS"/>
                <a:cs typeface="Trebuchet MS"/>
              </a:rPr>
              <a:t>t</a:t>
            </a:r>
            <a:r>
              <a:rPr dirty="0" sz="4000" spc="-85" b="1">
                <a:solidFill>
                  <a:srgbClr val="4D1253"/>
                </a:solidFill>
                <a:latin typeface="Trebuchet MS"/>
                <a:cs typeface="Trebuchet MS"/>
              </a:rPr>
              <a:t>o</a:t>
            </a:r>
            <a:r>
              <a:rPr dirty="0" sz="4000" spc="-265" b="1">
                <a:solidFill>
                  <a:srgbClr val="4D1253"/>
                </a:solidFill>
                <a:latin typeface="Trebuchet MS"/>
                <a:cs typeface="Trebuchet MS"/>
              </a:rPr>
              <a:t>r</a:t>
            </a:r>
            <a:r>
              <a:rPr dirty="0" sz="4000" spc="-409" b="1">
                <a:solidFill>
                  <a:srgbClr val="4D1253"/>
                </a:solidFill>
                <a:latin typeface="Trebuchet MS"/>
                <a:cs typeface="Trebuchet MS"/>
              </a:rPr>
              <a:t> </a:t>
            </a:r>
            <a:r>
              <a:rPr dirty="0" sz="4000" spc="-125" b="1">
                <a:solidFill>
                  <a:srgbClr val="4D1253"/>
                </a:solidFill>
                <a:latin typeface="Trebuchet MS"/>
                <a:cs typeface="Trebuchet MS"/>
              </a:rPr>
              <a:t>R</a:t>
            </a:r>
            <a:r>
              <a:rPr dirty="0" sz="4000" spc="-300" b="1">
                <a:solidFill>
                  <a:srgbClr val="4D1253"/>
                </a:solidFill>
                <a:latin typeface="Trebuchet MS"/>
                <a:cs typeface="Trebuchet MS"/>
              </a:rPr>
              <a:t>e</a:t>
            </a:r>
            <a:r>
              <a:rPr dirty="0" sz="4000" spc="35" b="1">
                <a:solidFill>
                  <a:srgbClr val="4D1253"/>
                </a:solidFill>
                <a:latin typeface="Trebuchet MS"/>
                <a:cs typeface="Trebuchet MS"/>
              </a:rPr>
              <a:t>g</a:t>
            </a:r>
            <a:r>
              <a:rPr dirty="0" sz="4000" spc="-270" b="1">
                <a:solidFill>
                  <a:srgbClr val="4D1253"/>
                </a:solidFill>
                <a:latin typeface="Trebuchet MS"/>
                <a:cs typeface="Trebuchet MS"/>
              </a:rPr>
              <a:t>r</a:t>
            </a:r>
            <a:r>
              <a:rPr dirty="0" sz="4000" spc="-300" b="1">
                <a:solidFill>
                  <a:srgbClr val="4D1253"/>
                </a:solidFill>
                <a:latin typeface="Trebuchet MS"/>
                <a:cs typeface="Trebuchet MS"/>
              </a:rPr>
              <a:t>e</a:t>
            </a:r>
            <a:r>
              <a:rPr dirty="0" sz="4000" spc="-25" b="1">
                <a:solidFill>
                  <a:srgbClr val="4D1253"/>
                </a:solidFill>
                <a:latin typeface="Trebuchet MS"/>
                <a:cs typeface="Trebuchet MS"/>
              </a:rPr>
              <a:t>ss</a:t>
            </a:r>
            <a:r>
              <a:rPr dirty="0" sz="4000" spc="-175" b="1">
                <a:solidFill>
                  <a:srgbClr val="4D1253"/>
                </a:solidFill>
                <a:latin typeface="Trebuchet MS"/>
                <a:cs typeface="Trebuchet MS"/>
              </a:rPr>
              <a:t>i</a:t>
            </a:r>
            <a:r>
              <a:rPr dirty="0" sz="4000" spc="-85" b="1">
                <a:solidFill>
                  <a:srgbClr val="4D1253"/>
                </a:solidFill>
                <a:latin typeface="Trebuchet MS"/>
                <a:cs typeface="Trebuchet MS"/>
              </a:rPr>
              <a:t>o</a:t>
            </a:r>
            <a:r>
              <a:rPr dirty="0" sz="4000" spc="-155" b="1">
                <a:solidFill>
                  <a:srgbClr val="4D1253"/>
                </a:solidFill>
                <a:latin typeface="Trebuchet MS"/>
                <a:cs typeface="Trebuchet MS"/>
              </a:rPr>
              <a:t>n</a:t>
            </a:r>
            <a:r>
              <a:rPr dirty="0" sz="4000" spc="-415" b="1">
                <a:solidFill>
                  <a:srgbClr val="4D1253"/>
                </a:solidFill>
                <a:latin typeface="Trebuchet MS"/>
                <a:cs typeface="Trebuchet MS"/>
              </a:rPr>
              <a:t>:</a:t>
            </a:r>
            <a:endParaRPr sz="4000">
              <a:latin typeface="Trebuchet MS"/>
              <a:cs typeface="Trebuchet MS"/>
            </a:endParaRPr>
          </a:p>
          <a:p>
            <a:pPr marL="143510" marR="1572895">
              <a:lnSpc>
                <a:spcPct val="115700"/>
              </a:lnSpc>
              <a:spcBef>
                <a:spcPts val="1620"/>
              </a:spcBef>
            </a:pPr>
            <a:r>
              <a:rPr dirty="0" sz="2700" spc="-45">
                <a:latin typeface="Trebuchet MS"/>
                <a:cs typeface="Trebuchet MS"/>
              </a:rPr>
              <a:t>SVR </a:t>
            </a:r>
            <a:r>
              <a:rPr dirty="0" sz="2700" spc="-65">
                <a:latin typeface="Trebuchet MS"/>
                <a:cs typeface="Trebuchet MS"/>
              </a:rPr>
              <a:t>can </a:t>
            </a:r>
            <a:r>
              <a:rPr dirty="0" sz="2700" spc="-80">
                <a:latin typeface="Trebuchet MS"/>
                <a:cs typeface="Trebuchet MS"/>
              </a:rPr>
              <a:t>be </a:t>
            </a:r>
            <a:r>
              <a:rPr dirty="0" sz="2700" spc="-40">
                <a:latin typeface="Trebuchet MS"/>
                <a:cs typeface="Trebuchet MS"/>
              </a:rPr>
              <a:t>used </a:t>
            </a:r>
            <a:r>
              <a:rPr dirty="0" sz="2700" spc="-85">
                <a:latin typeface="Trebuchet MS"/>
                <a:cs typeface="Trebuchet MS"/>
              </a:rPr>
              <a:t>to </a:t>
            </a:r>
            <a:r>
              <a:rPr dirty="0" sz="2700" spc="-105">
                <a:latin typeface="Trebuchet MS"/>
                <a:cs typeface="Trebuchet MS"/>
              </a:rPr>
              <a:t>predict </a:t>
            </a:r>
            <a:r>
              <a:rPr dirty="0" sz="2700" spc="-114">
                <a:latin typeface="Trebuchet MS"/>
                <a:cs typeface="Trebuchet MS"/>
              </a:rPr>
              <a:t>the </a:t>
            </a:r>
            <a:r>
              <a:rPr dirty="0" sz="2700" spc="-120">
                <a:latin typeface="Trebuchet MS"/>
                <a:cs typeface="Trebuchet MS"/>
              </a:rPr>
              <a:t>future </a:t>
            </a:r>
            <a:r>
              <a:rPr dirty="0" sz="2700" spc="-105">
                <a:latin typeface="Trebuchet MS"/>
                <a:cs typeface="Trebuchet MS"/>
              </a:rPr>
              <a:t>price </a:t>
            </a:r>
            <a:r>
              <a:rPr dirty="0" sz="2700" spc="-110">
                <a:latin typeface="Trebuchet MS"/>
                <a:cs typeface="Trebuchet MS"/>
              </a:rPr>
              <a:t>of </a:t>
            </a:r>
            <a:r>
              <a:rPr dirty="0" sz="2700" spc="-65">
                <a:latin typeface="Trebuchet MS"/>
                <a:cs typeface="Trebuchet MS"/>
              </a:rPr>
              <a:t>a </a:t>
            </a:r>
            <a:r>
              <a:rPr dirty="0" sz="2700" spc="-60">
                <a:latin typeface="Trebuchet MS"/>
                <a:cs typeface="Trebuchet MS"/>
              </a:rPr>
              <a:t>stock </a:t>
            </a:r>
            <a:r>
              <a:rPr dirty="0" sz="2700" spc="-45">
                <a:latin typeface="Trebuchet MS"/>
                <a:cs typeface="Trebuchet MS"/>
              </a:rPr>
              <a:t>based </a:t>
            </a:r>
            <a:r>
              <a:rPr dirty="0" sz="2700">
                <a:latin typeface="Trebuchet MS"/>
                <a:cs typeface="Trebuchet MS"/>
              </a:rPr>
              <a:t>on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-85">
                <a:latin typeface="Trebuchet MS"/>
                <a:cs typeface="Trebuchet MS"/>
              </a:rPr>
              <a:t>historical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05">
                <a:latin typeface="Trebuchet MS"/>
                <a:cs typeface="Trebuchet MS"/>
              </a:rPr>
              <a:t>price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and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volume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35">
                <a:latin typeface="Trebuchet MS"/>
                <a:cs typeface="Trebuchet MS"/>
              </a:rPr>
              <a:t>data,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20">
                <a:latin typeface="Trebuchet MS"/>
                <a:cs typeface="Trebuchet MS"/>
              </a:rPr>
              <a:t>as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20">
                <a:latin typeface="Trebuchet MS"/>
                <a:cs typeface="Trebuchet MS"/>
              </a:rPr>
              <a:t>well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20">
                <a:latin typeface="Trebuchet MS"/>
                <a:cs typeface="Trebuchet MS"/>
              </a:rPr>
              <a:t>as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95">
                <a:latin typeface="Trebuchet MS"/>
                <a:cs typeface="Trebuchet MS"/>
              </a:rPr>
              <a:t>other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relevant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00">
                <a:latin typeface="Trebuchet MS"/>
                <a:cs typeface="Trebuchet MS"/>
              </a:rPr>
              <a:t>factors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such </a:t>
            </a:r>
            <a:r>
              <a:rPr dirty="0" sz="2700" spc="-20">
                <a:latin typeface="Trebuchet MS"/>
                <a:cs typeface="Trebuchet MS"/>
              </a:rPr>
              <a:t>as </a:t>
            </a:r>
            <a:r>
              <a:rPr dirty="0" sz="2700" spc="-55">
                <a:latin typeface="Trebuchet MS"/>
                <a:cs typeface="Trebuchet MS"/>
              </a:rPr>
              <a:t>news </a:t>
            </a:r>
            <a:r>
              <a:rPr dirty="0" sz="2700" spc="-135">
                <a:latin typeface="Trebuchet MS"/>
                <a:cs typeface="Trebuchet MS"/>
              </a:rPr>
              <a:t>articles, </a:t>
            </a:r>
            <a:r>
              <a:rPr dirty="0" sz="2700" spc="-95">
                <a:latin typeface="Trebuchet MS"/>
                <a:cs typeface="Trebuchet MS"/>
              </a:rPr>
              <a:t>financial </a:t>
            </a:r>
            <a:r>
              <a:rPr dirty="0" sz="2700" spc="-110">
                <a:latin typeface="Trebuchet MS"/>
                <a:cs typeface="Trebuchet MS"/>
              </a:rPr>
              <a:t>statements, </a:t>
            </a:r>
            <a:r>
              <a:rPr dirty="0" sz="2700" spc="-30">
                <a:latin typeface="Trebuchet MS"/>
                <a:cs typeface="Trebuchet MS"/>
              </a:rPr>
              <a:t>and </a:t>
            </a:r>
            <a:r>
              <a:rPr dirty="0" sz="2700" spc="-65">
                <a:latin typeface="Trebuchet MS"/>
                <a:cs typeface="Trebuchet MS"/>
              </a:rPr>
              <a:t>economic </a:t>
            </a:r>
            <a:r>
              <a:rPr dirty="0" sz="2700" spc="-60">
                <a:latin typeface="Trebuchet MS"/>
                <a:cs typeface="Trebuchet MS"/>
              </a:rPr>
              <a:t> </a:t>
            </a:r>
            <a:r>
              <a:rPr dirty="0" sz="2700" spc="-100">
                <a:latin typeface="Trebuchet MS"/>
                <a:cs typeface="Trebuchet MS"/>
              </a:rPr>
              <a:t>indicators.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20">
                <a:latin typeface="Trebuchet MS"/>
                <a:cs typeface="Trebuchet MS"/>
              </a:rPr>
              <a:t>It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70">
                <a:latin typeface="Trebuchet MS"/>
                <a:cs typeface="Trebuchet MS"/>
              </a:rPr>
              <a:t>finds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a</a:t>
            </a:r>
            <a:r>
              <a:rPr dirty="0" sz="2700" spc="-265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hyperplane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that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best</a:t>
            </a:r>
            <a:r>
              <a:rPr dirty="0" sz="2700" spc="-265">
                <a:latin typeface="Trebuchet MS"/>
                <a:cs typeface="Trebuchet MS"/>
              </a:rPr>
              <a:t> </a:t>
            </a:r>
            <a:r>
              <a:rPr dirty="0" sz="2700" spc="-125">
                <a:latin typeface="Trebuchet MS"/>
                <a:cs typeface="Trebuchet MS"/>
              </a:rPr>
              <a:t>fits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data</a:t>
            </a:r>
            <a:r>
              <a:rPr dirty="0" sz="2700" spc="-265">
                <a:latin typeface="Trebuchet MS"/>
                <a:cs typeface="Trebuchet MS"/>
              </a:rPr>
              <a:t> </a:t>
            </a:r>
            <a:r>
              <a:rPr dirty="0" sz="2700" spc="-50">
                <a:latin typeface="Trebuchet MS"/>
                <a:cs typeface="Trebuchet MS"/>
              </a:rPr>
              <a:t>points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in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a </a:t>
            </a:r>
            <a:r>
              <a:rPr dirty="0" sz="2700" spc="-60">
                <a:latin typeface="Trebuchet MS"/>
                <a:cs typeface="Trebuchet MS"/>
              </a:rPr>
              <a:t> </a:t>
            </a:r>
            <a:r>
              <a:rPr dirty="0" sz="2700" spc="-45">
                <a:latin typeface="Trebuchet MS"/>
                <a:cs typeface="Trebuchet MS"/>
              </a:rPr>
              <a:t>continuous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space,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75">
                <a:latin typeface="Trebuchet MS"/>
                <a:cs typeface="Trebuchet MS"/>
              </a:rPr>
              <a:t>instead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of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20">
                <a:latin typeface="Trebuchet MS"/>
                <a:cs typeface="Trebuchet MS"/>
              </a:rPr>
              <a:t>fitting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a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00">
                <a:latin typeface="Trebuchet MS"/>
                <a:cs typeface="Trebuchet MS"/>
              </a:rPr>
              <a:t>line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85">
                <a:latin typeface="Trebuchet MS"/>
                <a:cs typeface="Trebuchet MS"/>
              </a:rPr>
              <a:t>to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data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50">
                <a:latin typeface="Trebuchet MS"/>
                <a:cs typeface="Trebuchet MS"/>
              </a:rPr>
              <a:t>points</a:t>
            </a:r>
            <a:endParaRPr sz="2700">
              <a:latin typeface="Trebuchet MS"/>
              <a:cs typeface="Trebuchet MS"/>
            </a:endParaRPr>
          </a:p>
          <a:p>
            <a:pPr marL="113030">
              <a:lnSpc>
                <a:spcPct val="100000"/>
              </a:lnSpc>
              <a:spcBef>
                <a:spcPts val="1265"/>
              </a:spcBef>
            </a:pPr>
            <a:r>
              <a:rPr dirty="0" sz="4000" spc="-114" b="1">
                <a:solidFill>
                  <a:srgbClr val="4D1253"/>
                </a:solidFill>
                <a:latin typeface="Trebuchet MS"/>
                <a:cs typeface="Trebuchet MS"/>
              </a:rPr>
              <a:t>K</a:t>
            </a:r>
            <a:r>
              <a:rPr dirty="0" sz="4000" spc="-409" b="1">
                <a:solidFill>
                  <a:srgbClr val="4D1253"/>
                </a:solidFill>
                <a:latin typeface="Trebuchet MS"/>
                <a:cs typeface="Trebuchet MS"/>
              </a:rPr>
              <a:t> </a:t>
            </a:r>
            <a:r>
              <a:rPr dirty="0" sz="4000" spc="-70" b="1">
                <a:solidFill>
                  <a:srgbClr val="4D1253"/>
                </a:solidFill>
                <a:latin typeface="Trebuchet MS"/>
                <a:cs typeface="Trebuchet MS"/>
              </a:rPr>
              <a:t>N</a:t>
            </a:r>
            <a:r>
              <a:rPr dirty="0" sz="4000" spc="-300" b="1">
                <a:solidFill>
                  <a:srgbClr val="4D1253"/>
                </a:solidFill>
                <a:latin typeface="Trebuchet MS"/>
                <a:cs typeface="Trebuchet MS"/>
              </a:rPr>
              <a:t>e</a:t>
            </a:r>
            <a:r>
              <a:rPr dirty="0" sz="4000" spc="-95" b="1">
                <a:solidFill>
                  <a:srgbClr val="4D1253"/>
                </a:solidFill>
                <a:latin typeface="Trebuchet MS"/>
                <a:cs typeface="Trebuchet MS"/>
              </a:rPr>
              <a:t>a</a:t>
            </a:r>
            <a:r>
              <a:rPr dirty="0" sz="4000" spc="-270" b="1">
                <a:solidFill>
                  <a:srgbClr val="4D1253"/>
                </a:solidFill>
                <a:latin typeface="Trebuchet MS"/>
                <a:cs typeface="Trebuchet MS"/>
              </a:rPr>
              <a:t>r</a:t>
            </a:r>
            <a:r>
              <a:rPr dirty="0" sz="4000" spc="-300" b="1">
                <a:solidFill>
                  <a:srgbClr val="4D1253"/>
                </a:solidFill>
                <a:latin typeface="Trebuchet MS"/>
                <a:cs typeface="Trebuchet MS"/>
              </a:rPr>
              <a:t>e</a:t>
            </a:r>
            <a:r>
              <a:rPr dirty="0" sz="4000" spc="-25" b="1">
                <a:solidFill>
                  <a:srgbClr val="4D1253"/>
                </a:solidFill>
                <a:latin typeface="Trebuchet MS"/>
                <a:cs typeface="Trebuchet MS"/>
              </a:rPr>
              <a:t>s</a:t>
            </a:r>
            <a:r>
              <a:rPr dirty="0" sz="4000" spc="-185" b="1">
                <a:solidFill>
                  <a:srgbClr val="4D1253"/>
                </a:solidFill>
                <a:latin typeface="Trebuchet MS"/>
                <a:cs typeface="Trebuchet MS"/>
              </a:rPr>
              <a:t>t</a:t>
            </a:r>
            <a:r>
              <a:rPr dirty="0" sz="4000" spc="-409" b="1">
                <a:solidFill>
                  <a:srgbClr val="4D1253"/>
                </a:solidFill>
                <a:latin typeface="Trebuchet MS"/>
                <a:cs typeface="Trebuchet MS"/>
              </a:rPr>
              <a:t> </a:t>
            </a:r>
            <a:r>
              <a:rPr dirty="0" sz="4000" spc="-70" b="1">
                <a:solidFill>
                  <a:srgbClr val="4D1253"/>
                </a:solidFill>
                <a:latin typeface="Trebuchet MS"/>
                <a:cs typeface="Trebuchet MS"/>
              </a:rPr>
              <a:t>N</a:t>
            </a:r>
            <a:r>
              <a:rPr dirty="0" sz="4000" spc="-300" b="1">
                <a:solidFill>
                  <a:srgbClr val="4D1253"/>
                </a:solidFill>
                <a:latin typeface="Trebuchet MS"/>
                <a:cs typeface="Trebuchet MS"/>
              </a:rPr>
              <a:t>e</a:t>
            </a:r>
            <a:r>
              <a:rPr dirty="0" sz="4000" spc="-175" b="1">
                <a:solidFill>
                  <a:srgbClr val="4D1253"/>
                </a:solidFill>
                <a:latin typeface="Trebuchet MS"/>
                <a:cs typeface="Trebuchet MS"/>
              </a:rPr>
              <a:t>i</a:t>
            </a:r>
            <a:r>
              <a:rPr dirty="0" sz="4000" spc="35" b="1">
                <a:solidFill>
                  <a:srgbClr val="4D1253"/>
                </a:solidFill>
                <a:latin typeface="Trebuchet MS"/>
                <a:cs typeface="Trebuchet MS"/>
              </a:rPr>
              <a:t>g</a:t>
            </a:r>
            <a:r>
              <a:rPr dirty="0" sz="4000" spc="-170" b="1">
                <a:solidFill>
                  <a:srgbClr val="4D1253"/>
                </a:solidFill>
                <a:latin typeface="Trebuchet MS"/>
                <a:cs typeface="Trebuchet MS"/>
              </a:rPr>
              <a:t>h</a:t>
            </a:r>
            <a:r>
              <a:rPr dirty="0" sz="4000" spc="-100" b="1">
                <a:solidFill>
                  <a:srgbClr val="4D1253"/>
                </a:solidFill>
                <a:latin typeface="Trebuchet MS"/>
                <a:cs typeface="Trebuchet MS"/>
              </a:rPr>
              <a:t>b</a:t>
            </a:r>
            <a:r>
              <a:rPr dirty="0" sz="4000" spc="-85" b="1">
                <a:solidFill>
                  <a:srgbClr val="4D1253"/>
                </a:solidFill>
                <a:latin typeface="Trebuchet MS"/>
                <a:cs typeface="Trebuchet MS"/>
              </a:rPr>
              <a:t>o</a:t>
            </a:r>
            <a:r>
              <a:rPr dirty="0" sz="4000" spc="-165" b="1">
                <a:solidFill>
                  <a:srgbClr val="4D1253"/>
                </a:solidFill>
                <a:latin typeface="Trebuchet MS"/>
                <a:cs typeface="Trebuchet MS"/>
              </a:rPr>
              <a:t>u</a:t>
            </a:r>
            <a:r>
              <a:rPr dirty="0" sz="4000" spc="-265" b="1">
                <a:solidFill>
                  <a:srgbClr val="4D1253"/>
                </a:solidFill>
                <a:latin typeface="Trebuchet MS"/>
                <a:cs typeface="Trebuchet MS"/>
              </a:rPr>
              <a:t>r</a:t>
            </a:r>
            <a:endParaRPr sz="4000">
              <a:latin typeface="Trebuchet MS"/>
              <a:cs typeface="Trebuchet MS"/>
            </a:endParaRPr>
          </a:p>
          <a:p>
            <a:pPr marL="143510" marR="1426845">
              <a:lnSpc>
                <a:spcPct val="115700"/>
              </a:lnSpc>
              <a:spcBef>
                <a:spcPts val="1620"/>
              </a:spcBef>
            </a:pPr>
            <a:r>
              <a:rPr dirty="0" sz="2700" spc="-60">
                <a:latin typeface="Trebuchet MS"/>
                <a:cs typeface="Trebuchet MS"/>
              </a:rPr>
              <a:t>This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75">
                <a:latin typeface="Trebuchet MS"/>
                <a:cs typeface="Trebuchet MS"/>
              </a:rPr>
              <a:t>algorithm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50">
                <a:latin typeface="Trebuchet MS"/>
                <a:cs typeface="Trebuchet MS"/>
              </a:rPr>
              <a:t>makes</a:t>
            </a:r>
            <a:r>
              <a:rPr dirty="0" sz="2700" spc="-265">
                <a:latin typeface="Trebuchet MS"/>
                <a:cs typeface="Trebuchet MS"/>
              </a:rPr>
              <a:t> </a:t>
            </a:r>
            <a:r>
              <a:rPr dirty="0" sz="2700" spc="-75">
                <a:latin typeface="Trebuchet MS"/>
                <a:cs typeface="Trebuchet MS"/>
              </a:rPr>
              <a:t>predictions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45">
                <a:latin typeface="Trebuchet MS"/>
                <a:cs typeface="Trebuchet MS"/>
              </a:rPr>
              <a:t>based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>
                <a:latin typeface="Trebuchet MS"/>
                <a:cs typeface="Trebuchet MS"/>
              </a:rPr>
              <a:t>on</a:t>
            </a:r>
            <a:r>
              <a:rPr dirty="0" sz="2700" spc="-26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95">
                <a:latin typeface="Trebuchet MS"/>
                <a:cs typeface="Trebuchet MS"/>
              </a:rPr>
              <a:t>similarity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05">
                <a:latin typeface="Trebuchet MS"/>
                <a:cs typeface="Trebuchet MS"/>
              </a:rPr>
              <a:t>between </a:t>
            </a:r>
            <a:r>
              <a:rPr dirty="0" sz="2700" spc="-79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new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data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point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and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existing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data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50">
                <a:latin typeface="Trebuchet MS"/>
                <a:cs typeface="Trebuchet MS"/>
              </a:rPr>
              <a:t>points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in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training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60">
                <a:latin typeface="Trebuchet MS"/>
                <a:cs typeface="Trebuchet MS"/>
              </a:rPr>
              <a:t>set.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dirty="0" sz="4000" spc="-200" b="1">
                <a:solidFill>
                  <a:srgbClr val="4D1253"/>
                </a:solidFill>
                <a:latin typeface="Trebuchet MS"/>
                <a:cs typeface="Trebuchet MS"/>
              </a:rPr>
              <a:t>G</a:t>
            </a:r>
            <a:r>
              <a:rPr dirty="0" sz="4000" spc="-95" b="1">
                <a:solidFill>
                  <a:srgbClr val="4D1253"/>
                </a:solidFill>
                <a:latin typeface="Trebuchet MS"/>
                <a:cs typeface="Trebuchet MS"/>
              </a:rPr>
              <a:t>a</a:t>
            </a:r>
            <a:r>
              <a:rPr dirty="0" sz="4000" spc="-190" b="1">
                <a:solidFill>
                  <a:srgbClr val="4D1253"/>
                </a:solidFill>
                <a:latin typeface="Trebuchet MS"/>
                <a:cs typeface="Trebuchet MS"/>
              </a:rPr>
              <a:t>t</a:t>
            </a:r>
            <a:r>
              <a:rPr dirty="0" sz="4000" spc="-300" b="1">
                <a:solidFill>
                  <a:srgbClr val="4D1253"/>
                </a:solidFill>
                <a:latin typeface="Trebuchet MS"/>
                <a:cs typeface="Trebuchet MS"/>
              </a:rPr>
              <a:t>e</a:t>
            </a:r>
            <a:r>
              <a:rPr dirty="0" sz="4000" spc="-85" b="1">
                <a:solidFill>
                  <a:srgbClr val="4D1253"/>
                </a:solidFill>
                <a:latin typeface="Trebuchet MS"/>
                <a:cs typeface="Trebuchet MS"/>
              </a:rPr>
              <a:t>d</a:t>
            </a:r>
            <a:r>
              <a:rPr dirty="0" sz="4000" spc="-409" b="1">
                <a:solidFill>
                  <a:srgbClr val="4D1253"/>
                </a:solidFill>
                <a:latin typeface="Trebuchet MS"/>
                <a:cs typeface="Trebuchet MS"/>
              </a:rPr>
              <a:t> </a:t>
            </a:r>
            <a:r>
              <a:rPr dirty="0" sz="4000" spc="-125" b="1">
                <a:solidFill>
                  <a:srgbClr val="4D1253"/>
                </a:solidFill>
                <a:latin typeface="Trebuchet MS"/>
                <a:cs typeface="Trebuchet MS"/>
              </a:rPr>
              <a:t>R</a:t>
            </a:r>
            <a:r>
              <a:rPr dirty="0" sz="4000" spc="-300" b="1">
                <a:solidFill>
                  <a:srgbClr val="4D1253"/>
                </a:solidFill>
                <a:latin typeface="Trebuchet MS"/>
                <a:cs typeface="Trebuchet MS"/>
              </a:rPr>
              <a:t>e</a:t>
            </a:r>
            <a:r>
              <a:rPr dirty="0" sz="4000" spc="-220" b="1">
                <a:solidFill>
                  <a:srgbClr val="4D1253"/>
                </a:solidFill>
                <a:latin typeface="Trebuchet MS"/>
                <a:cs typeface="Trebuchet MS"/>
              </a:rPr>
              <a:t>c</a:t>
            </a:r>
            <a:r>
              <a:rPr dirty="0" sz="4000" spc="-165" b="1">
                <a:solidFill>
                  <a:srgbClr val="4D1253"/>
                </a:solidFill>
                <a:latin typeface="Trebuchet MS"/>
                <a:cs typeface="Trebuchet MS"/>
              </a:rPr>
              <a:t>u</a:t>
            </a:r>
            <a:r>
              <a:rPr dirty="0" sz="4000" spc="-270" b="1">
                <a:solidFill>
                  <a:srgbClr val="4D1253"/>
                </a:solidFill>
                <a:latin typeface="Trebuchet MS"/>
                <a:cs typeface="Trebuchet MS"/>
              </a:rPr>
              <a:t>rr</a:t>
            </a:r>
            <a:r>
              <a:rPr dirty="0" sz="4000" spc="-300" b="1">
                <a:solidFill>
                  <a:srgbClr val="4D1253"/>
                </a:solidFill>
                <a:latin typeface="Trebuchet MS"/>
                <a:cs typeface="Trebuchet MS"/>
              </a:rPr>
              <a:t>e</a:t>
            </a:r>
            <a:r>
              <a:rPr dirty="0" sz="4000" spc="-155" b="1">
                <a:solidFill>
                  <a:srgbClr val="4D1253"/>
                </a:solidFill>
                <a:latin typeface="Trebuchet MS"/>
                <a:cs typeface="Trebuchet MS"/>
              </a:rPr>
              <a:t>n</a:t>
            </a:r>
            <a:r>
              <a:rPr dirty="0" sz="4000" spc="-185" b="1">
                <a:solidFill>
                  <a:srgbClr val="4D1253"/>
                </a:solidFill>
                <a:latin typeface="Trebuchet MS"/>
                <a:cs typeface="Trebuchet MS"/>
              </a:rPr>
              <a:t>t</a:t>
            </a:r>
            <a:r>
              <a:rPr dirty="0" sz="4000" spc="-409" b="1">
                <a:solidFill>
                  <a:srgbClr val="4D1253"/>
                </a:solidFill>
                <a:latin typeface="Trebuchet MS"/>
                <a:cs typeface="Trebuchet MS"/>
              </a:rPr>
              <a:t> </a:t>
            </a:r>
            <a:r>
              <a:rPr dirty="0" sz="4000" spc="-114" b="1">
                <a:solidFill>
                  <a:srgbClr val="4D1253"/>
                </a:solidFill>
                <a:latin typeface="Trebuchet MS"/>
                <a:cs typeface="Trebuchet MS"/>
              </a:rPr>
              <a:t>U</a:t>
            </a:r>
            <a:r>
              <a:rPr dirty="0" sz="4000" spc="-155" b="1">
                <a:solidFill>
                  <a:srgbClr val="4D1253"/>
                </a:solidFill>
                <a:latin typeface="Trebuchet MS"/>
                <a:cs typeface="Trebuchet MS"/>
              </a:rPr>
              <a:t>n</a:t>
            </a:r>
            <a:r>
              <a:rPr dirty="0" sz="4000" spc="-175" b="1">
                <a:solidFill>
                  <a:srgbClr val="4D1253"/>
                </a:solidFill>
                <a:latin typeface="Trebuchet MS"/>
                <a:cs typeface="Trebuchet MS"/>
              </a:rPr>
              <a:t>i</a:t>
            </a:r>
            <a:r>
              <a:rPr dirty="0" sz="4000" spc="-185" b="1">
                <a:solidFill>
                  <a:srgbClr val="4D1253"/>
                </a:solidFill>
                <a:latin typeface="Trebuchet MS"/>
                <a:cs typeface="Trebuchet MS"/>
              </a:rPr>
              <a:t>t</a:t>
            </a:r>
            <a:endParaRPr sz="4000">
              <a:latin typeface="Trebuchet MS"/>
              <a:cs typeface="Trebuchet MS"/>
            </a:endParaRPr>
          </a:p>
          <a:p>
            <a:pPr marL="143510" marR="5080">
              <a:lnSpc>
                <a:spcPct val="115700"/>
              </a:lnSpc>
              <a:spcBef>
                <a:spcPts val="1620"/>
              </a:spcBef>
            </a:pPr>
            <a:r>
              <a:rPr dirty="0" sz="2700" spc="-120">
                <a:latin typeface="Trebuchet MS"/>
                <a:cs typeface="Trebuchet MS"/>
              </a:rPr>
              <a:t>It </a:t>
            </a:r>
            <a:r>
              <a:rPr dirty="0" sz="2700" spc="-45">
                <a:latin typeface="Trebuchet MS"/>
                <a:cs typeface="Trebuchet MS"/>
              </a:rPr>
              <a:t>is </a:t>
            </a:r>
            <a:r>
              <a:rPr dirty="0" sz="2700" spc="-65">
                <a:latin typeface="Trebuchet MS"/>
                <a:cs typeface="Trebuchet MS"/>
              </a:rPr>
              <a:t>a </a:t>
            </a:r>
            <a:r>
              <a:rPr dirty="0" sz="2700" spc="-110">
                <a:latin typeface="Trebuchet MS"/>
                <a:cs typeface="Trebuchet MS"/>
              </a:rPr>
              <a:t>type of </a:t>
            </a:r>
            <a:r>
              <a:rPr dirty="0" sz="2700" spc="-114">
                <a:latin typeface="Trebuchet MS"/>
                <a:cs typeface="Trebuchet MS"/>
              </a:rPr>
              <a:t>recurrent </a:t>
            </a:r>
            <a:r>
              <a:rPr dirty="0" sz="2700" spc="-85">
                <a:latin typeface="Trebuchet MS"/>
                <a:cs typeface="Trebuchet MS"/>
              </a:rPr>
              <a:t>neural network </a:t>
            </a:r>
            <a:r>
              <a:rPr dirty="0" sz="2700" spc="-80">
                <a:latin typeface="Trebuchet MS"/>
                <a:cs typeface="Trebuchet MS"/>
              </a:rPr>
              <a:t>(RNN) </a:t>
            </a:r>
            <a:r>
              <a:rPr dirty="0" sz="2700" spc="-114">
                <a:latin typeface="Trebuchet MS"/>
                <a:cs typeface="Trebuchet MS"/>
              </a:rPr>
              <a:t>architecture </a:t>
            </a:r>
            <a:r>
              <a:rPr dirty="0" sz="2700" spc="-110">
                <a:latin typeface="Trebuchet MS"/>
                <a:cs typeface="Trebuchet MS"/>
              </a:rPr>
              <a:t>that </a:t>
            </a:r>
            <a:r>
              <a:rPr dirty="0" sz="2700" spc="-65">
                <a:latin typeface="Trebuchet MS"/>
                <a:cs typeface="Trebuchet MS"/>
              </a:rPr>
              <a:t>can </a:t>
            </a:r>
            <a:r>
              <a:rPr dirty="0" sz="2700" spc="-40">
                <a:latin typeface="Trebuchet MS"/>
                <a:cs typeface="Trebuchet MS"/>
              </a:rPr>
              <a:t>also </a:t>
            </a:r>
            <a:r>
              <a:rPr dirty="0" sz="2700" spc="-80">
                <a:latin typeface="Trebuchet MS"/>
                <a:cs typeface="Trebuchet MS"/>
              </a:rPr>
              <a:t>be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used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20">
                <a:latin typeface="Trebuchet MS"/>
                <a:cs typeface="Trebuchet MS"/>
              </a:rPr>
              <a:t>for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60">
                <a:latin typeface="Trebuchet MS"/>
                <a:cs typeface="Trebuchet MS"/>
              </a:rPr>
              <a:t>stock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prediction.</a:t>
            </a:r>
            <a:r>
              <a:rPr dirty="0" sz="2700" spc="-265">
                <a:latin typeface="Trebuchet MS"/>
                <a:cs typeface="Trebuchet MS"/>
              </a:rPr>
              <a:t> </a:t>
            </a:r>
            <a:r>
              <a:rPr dirty="0" sz="2700" spc="-85">
                <a:latin typeface="Trebuchet MS"/>
                <a:cs typeface="Trebuchet MS"/>
              </a:rPr>
              <a:t>Start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55">
                <a:latin typeface="Trebuchet MS"/>
                <a:cs typeface="Trebuchet MS"/>
              </a:rPr>
              <a:t>by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95">
                <a:latin typeface="Trebuchet MS"/>
                <a:cs typeface="Trebuchet MS"/>
              </a:rPr>
              <a:t>collecting</a:t>
            </a:r>
            <a:r>
              <a:rPr dirty="0" sz="2700" spc="-265">
                <a:latin typeface="Trebuchet MS"/>
                <a:cs typeface="Trebuchet MS"/>
              </a:rPr>
              <a:t> </a:t>
            </a:r>
            <a:r>
              <a:rPr dirty="0" sz="2700" spc="-85">
                <a:latin typeface="Trebuchet MS"/>
                <a:cs typeface="Trebuchet MS"/>
              </a:rPr>
              <a:t>historical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data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>
                <a:latin typeface="Trebuchet MS"/>
                <a:cs typeface="Trebuchet MS"/>
              </a:rPr>
              <a:t>on</a:t>
            </a:r>
            <a:r>
              <a:rPr dirty="0" sz="2700" spc="-26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60">
                <a:latin typeface="Trebuchet MS"/>
                <a:cs typeface="Trebuchet MS"/>
              </a:rPr>
              <a:t>stock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you </a:t>
            </a:r>
            <a:r>
              <a:rPr dirty="0" sz="2700" spc="-79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are </a:t>
            </a:r>
            <a:r>
              <a:rPr dirty="0" sz="2700" spc="-105">
                <a:latin typeface="Trebuchet MS"/>
                <a:cs typeface="Trebuchet MS"/>
              </a:rPr>
              <a:t>interested </a:t>
            </a:r>
            <a:r>
              <a:rPr dirty="0" sz="2700" spc="-155">
                <a:latin typeface="Trebuchet MS"/>
                <a:cs typeface="Trebuchet MS"/>
              </a:rPr>
              <a:t>in, </a:t>
            </a:r>
            <a:r>
              <a:rPr dirty="0" sz="2700" spc="-20">
                <a:latin typeface="Trebuchet MS"/>
                <a:cs typeface="Trebuchet MS"/>
              </a:rPr>
              <a:t>as </a:t>
            </a:r>
            <a:r>
              <a:rPr dirty="0" sz="2700" spc="-120">
                <a:latin typeface="Trebuchet MS"/>
                <a:cs typeface="Trebuchet MS"/>
              </a:rPr>
              <a:t>well </a:t>
            </a:r>
            <a:r>
              <a:rPr dirty="0" sz="2700" spc="-20">
                <a:latin typeface="Trebuchet MS"/>
                <a:cs typeface="Trebuchet MS"/>
              </a:rPr>
              <a:t>as </a:t>
            </a:r>
            <a:r>
              <a:rPr dirty="0" sz="2700" spc="-55">
                <a:latin typeface="Trebuchet MS"/>
                <a:cs typeface="Trebuchet MS"/>
              </a:rPr>
              <a:t>any </a:t>
            </a:r>
            <a:r>
              <a:rPr dirty="0" sz="2700" spc="-110">
                <a:latin typeface="Trebuchet MS"/>
                <a:cs typeface="Trebuchet MS"/>
              </a:rPr>
              <a:t>relevant </a:t>
            </a:r>
            <a:r>
              <a:rPr dirty="0" sz="2700" spc="-125">
                <a:latin typeface="Trebuchet MS"/>
                <a:cs typeface="Trebuchet MS"/>
              </a:rPr>
              <a:t>external </a:t>
            </a:r>
            <a:r>
              <a:rPr dirty="0" sz="2700" spc="-130">
                <a:latin typeface="Trebuchet MS"/>
                <a:cs typeface="Trebuchet MS"/>
              </a:rPr>
              <a:t>factors. </a:t>
            </a:r>
            <a:r>
              <a:rPr dirty="0" sz="2700" spc="-95">
                <a:latin typeface="Trebuchet MS"/>
                <a:cs typeface="Trebuchet MS"/>
              </a:rPr>
              <a:t>You </a:t>
            </a:r>
            <a:r>
              <a:rPr dirty="0" sz="2700" spc="-50">
                <a:latin typeface="Trebuchet MS"/>
                <a:cs typeface="Trebuchet MS"/>
              </a:rPr>
              <a:t>would </a:t>
            </a:r>
            <a:r>
              <a:rPr dirty="0" sz="2700" spc="-90">
                <a:latin typeface="Trebuchet MS"/>
                <a:cs typeface="Trebuchet MS"/>
              </a:rPr>
              <a:t>then </a:t>
            </a:r>
            <a:r>
              <a:rPr dirty="0" sz="2700" spc="-85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preprocess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and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clean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data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and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85">
                <a:latin typeface="Trebuchet MS"/>
                <a:cs typeface="Trebuchet MS"/>
              </a:rPr>
              <a:t>split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50">
                <a:latin typeface="Trebuchet MS"/>
                <a:cs typeface="Trebuchet MS"/>
              </a:rPr>
              <a:t>it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75">
                <a:latin typeface="Trebuchet MS"/>
                <a:cs typeface="Trebuchet MS"/>
              </a:rPr>
              <a:t>into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training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and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testing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20">
                <a:latin typeface="Trebuchet MS"/>
                <a:cs typeface="Trebuchet MS"/>
              </a:rPr>
              <a:t>sets.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1238" y="5475252"/>
            <a:ext cx="171450" cy="1714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0680" y="7495567"/>
            <a:ext cx="171450" cy="1714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0790" y="3"/>
            <a:ext cx="7639173" cy="55674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214" y="425243"/>
            <a:ext cx="1158938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0">
                <a:solidFill>
                  <a:srgbClr val="FF904D"/>
                </a:solidFill>
                <a:latin typeface="Arial"/>
                <a:cs typeface="Arial"/>
              </a:rPr>
              <a:t>M</a:t>
            </a:r>
            <a:r>
              <a:rPr dirty="0" spc="-315">
                <a:solidFill>
                  <a:srgbClr val="FF904D"/>
                </a:solidFill>
                <a:latin typeface="Arial"/>
                <a:cs typeface="Arial"/>
              </a:rPr>
              <a:t>a</a:t>
            </a:r>
            <a:r>
              <a:rPr dirty="0" spc="-535">
                <a:solidFill>
                  <a:srgbClr val="FF904D"/>
                </a:solidFill>
                <a:latin typeface="Arial"/>
                <a:cs typeface="Arial"/>
              </a:rPr>
              <a:t>c</a:t>
            </a:r>
            <a:r>
              <a:rPr dirty="0" spc="-330">
                <a:solidFill>
                  <a:srgbClr val="FF904D"/>
                </a:solidFill>
                <a:latin typeface="Arial"/>
                <a:cs typeface="Arial"/>
              </a:rPr>
              <a:t>h</a:t>
            </a:r>
            <a:r>
              <a:rPr dirty="0" spc="-155">
                <a:solidFill>
                  <a:srgbClr val="FF904D"/>
                </a:solidFill>
                <a:latin typeface="Arial"/>
                <a:cs typeface="Arial"/>
              </a:rPr>
              <a:t>i</a:t>
            </a:r>
            <a:r>
              <a:rPr dirty="0" spc="-360">
                <a:solidFill>
                  <a:srgbClr val="FF904D"/>
                </a:solidFill>
                <a:latin typeface="Arial"/>
                <a:cs typeface="Arial"/>
              </a:rPr>
              <a:t>n</a:t>
            </a:r>
            <a:r>
              <a:rPr dirty="0" spc="-285">
                <a:solidFill>
                  <a:srgbClr val="FF904D"/>
                </a:solidFill>
                <a:latin typeface="Arial"/>
                <a:cs typeface="Arial"/>
              </a:rPr>
              <a:t>e</a:t>
            </a:r>
            <a:r>
              <a:rPr dirty="0" spc="-305">
                <a:solidFill>
                  <a:srgbClr val="FF904D"/>
                </a:solidFill>
                <a:latin typeface="Arial"/>
                <a:cs typeface="Arial"/>
              </a:rPr>
              <a:t> </a:t>
            </a:r>
            <a:r>
              <a:rPr dirty="0" spc="-745">
                <a:solidFill>
                  <a:srgbClr val="FF904D"/>
                </a:solidFill>
                <a:latin typeface="Arial"/>
                <a:cs typeface="Arial"/>
              </a:rPr>
              <a:t>L</a:t>
            </a:r>
            <a:r>
              <a:rPr dirty="0" spc="-290">
                <a:solidFill>
                  <a:srgbClr val="FF904D"/>
                </a:solidFill>
                <a:latin typeface="Arial"/>
                <a:cs typeface="Arial"/>
              </a:rPr>
              <a:t>e</a:t>
            </a:r>
            <a:r>
              <a:rPr dirty="0" spc="-315">
                <a:solidFill>
                  <a:srgbClr val="FF904D"/>
                </a:solidFill>
                <a:latin typeface="Arial"/>
                <a:cs typeface="Arial"/>
              </a:rPr>
              <a:t>a</a:t>
            </a:r>
            <a:r>
              <a:rPr dirty="0" spc="60">
                <a:solidFill>
                  <a:srgbClr val="FF904D"/>
                </a:solidFill>
                <a:latin typeface="Arial"/>
                <a:cs typeface="Arial"/>
              </a:rPr>
              <a:t>r</a:t>
            </a:r>
            <a:r>
              <a:rPr dirty="0" spc="-360">
                <a:solidFill>
                  <a:srgbClr val="FF904D"/>
                </a:solidFill>
                <a:latin typeface="Arial"/>
                <a:cs typeface="Arial"/>
              </a:rPr>
              <a:t>n</a:t>
            </a:r>
            <a:r>
              <a:rPr dirty="0" spc="-155">
                <a:solidFill>
                  <a:srgbClr val="FF904D"/>
                </a:solidFill>
                <a:latin typeface="Arial"/>
                <a:cs typeface="Arial"/>
              </a:rPr>
              <a:t>i</a:t>
            </a:r>
            <a:r>
              <a:rPr dirty="0" spc="-360">
                <a:solidFill>
                  <a:srgbClr val="FF904D"/>
                </a:solidFill>
                <a:latin typeface="Arial"/>
                <a:cs typeface="Arial"/>
              </a:rPr>
              <a:t>n</a:t>
            </a:r>
            <a:r>
              <a:rPr dirty="0" spc="-795">
                <a:solidFill>
                  <a:srgbClr val="FF904D"/>
                </a:solidFill>
                <a:latin typeface="Arial"/>
                <a:cs typeface="Arial"/>
              </a:rPr>
              <a:t>g</a:t>
            </a:r>
            <a:r>
              <a:rPr dirty="0" spc="-305">
                <a:solidFill>
                  <a:srgbClr val="FF904D"/>
                </a:solidFill>
                <a:latin typeface="Arial"/>
                <a:cs typeface="Arial"/>
              </a:rPr>
              <a:t> </a:t>
            </a:r>
            <a:r>
              <a:rPr dirty="0" spc="350">
                <a:solidFill>
                  <a:srgbClr val="FF904D"/>
                </a:solidFill>
                <a:latin typeface="Arial"/>
                <a:cs typeface="Arial"/>
              </a:rPr>
              <a:t>M</a:t>
            </a:r>
            <a:r>
              <a:rPr dirty="0" spc="-490">
                <a:solidFill>
                  <a:srgbClr val="FF904D"/>
                </a:solidFill>
                <a:latin typeface="Arial"/>
                <a:cs typeface="Arial"/>
              </a:rPr>
              <a:t>o</a:t>
            </a:r>
            <a:r>
              <a:rPr dirty="0" spc="-320">
                <a:solidFill>
                  <a:srgbClr val="FF904D"/>
                </a:solidFill>
                <a:latin typeface="Arial"/>
                <a:cs typeface="Arial"/>
              </a:rPr>
              <a:t>d</a:t>
            </a:r>
            <a:r>
              <a:rPr dirty="0" spc="-290">
                <a:solidFill>
                  <a:srgbClr val="FF904D"/>
                </a:solidFill>
                <a:latin typeface="Arial"/>
                <a:cs typeface="Arial"/>
              </a:rPr>
              <a:t>e</a:t>
            </a:r>
            <a:r>
              <a:rPr dirty="0" spc="5">
                <a:solidFill>
                  <a:srgbClr val="FF904D"/>
                </a:solidFill>
                <a:latin typeface="Arial"/>
                <a:cs typeface="Arial"/>
              </a:rPr>
              <a:t>l</a:t>
            </a:r>
            <a:r>
              <a:rPr dirty="0" spc="-900">
                <a:solidFill>
                  <a:srgbClr val="FF904D"/>
                </a:solidFill>
                <a:latin typeface="Arial"/>
                <a:cs typeface="Arial"/>
              </a:rPr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638" y="2190008"/>
            <a:ext cx="171450" cy="171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638" y="5795929"/>
            <a:ext cx="171450" cy="171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1865" y="5227605"/>
            <a:ext cx="7029449" cy="50593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7714" y="1916990"/>
            <a:ext cx="9612630" cy="7856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40" b="1">
                <a:solidFill>
                  <a:srgbClr val="731F7D"/>
                </a:solidFill>
                <a:latin typeface="Trebuchet MS"/>
                <a:cs typeface="Trebuchet MS"/>
              </a:rPr>
              <a:t>L</a:t>
            </a:r>
            <a:r>
              <a:rPr dirty="0" sz="4000" spc="-85" b="1">
                <a:solidFill>
                  <a:srgbClr val="731F7D"/>
                </a:solidFill>
                <a:latin typeface="Trebuchet MS"/>
                <a:cs typeface="Trebuchet MS"/>
              </a:rPr>
              <a:t>o</a:t>
            </a:r>
            <a:r>
              <a:rPr dirty="0" sz="4000" spc="-155" b="1">
                <a:solidFill>
                  <a:srgbClr val="731F7D"/>
                </a:solidFill>
                <a:latin typeface="Trebuchet MS"/>
                <a:cs typeface="Trebuchet MS"/>
              </a:rPr>
              <a:t>n</a:t>
            </a:r>
            <a:r>
              <a:rPr dirty="0" sz="4000" spc="40" b="1">
                <a:solidFill>
                  <a:srgbClr val="731F7D"/>
                </a:solidFill>
                <a:latin typeface="Trebuchet MS"/>
                <a:cs typeface="Trebuchet MS"/>
              </a:rPr>
              <a:t>g</a:t>
            </a:r>
            <a:r>
              <a:rPr dirty="0" sz="4000" spc="-409" b="1">
                <a:solidFill>
                  <a:srgbClr val="731F7D"/>
                </a:solidFill>
                <a:latin typeface="Trebuchet MS"/>
                <a:cs typeface="Trebuchet MS"/>
              </a:rPr>
              <a:t> </a:t>
            </a:r>
            <a:r>
              <a:rPr dirty="0" sz="4000" spc="110" b="1">
                <a:solidFill>
                  <a:srgbClr val="731F7D"/>
                </a:solidFill>
                <a:latin typeface="Trebuchet MS"/>
                <a:cs typeface="Trebuchet MS"/>
              </a:rPr>
              <a:t>S</a:t>
            </a:r>
            <a:r>
              <a:rPr dirty="0" sz="4000" spc="-170" b="1">
                <a:solidFill>
                  <a:srgbClr val="731F7D"/>
                </a:solidFill>
                <a:latin typeface="Trebuchet MS"/>
                <a:cs typeface="Trebuchet MS"/>
              </a:rPr>
              <a:t>h</a:t>
            </a:r>
            <a:r>
              <a:rPr dirty="0" sz="4000" spc="-85" b="1">
                <a:solidFill>
                  <a:srgbClr val="731F7D"/>
                </a:solidFill>
                <a:latin typeface="Trebuchet MS"/>
                <a:cs typeface="Trebuchet MS"/>
              </a:rPr>
              <a:t>o</a:t>
            </a:r>
            <a:r>
              <a:rPr dirty="0" sz="4000" spc="-270" b="1">
                <a:solidFill>
                  <a:srgbClr val="731F7D"/>
                </a:solidFill>
                <a:latin typeface="Trebuchet MS"/>
                <a:cs typeface="Trebuchet MS"/>
              </a:rPr>
              <a:t>r</a:t>
            </a:r>
            <a:r>
              <a:rPr dirty="0" sz="4000" spc="-185" b="1">
                <a:solidFill>
                  <a:srgbClr val="731F7D"/>
                </a:solidFill>
                <a:latin typeface="Trebuchet MS"/>
                <a:cs typeface="Trebuchet MS"/>
              </a:rPr>
              <a:t>t</a:t>
            </a:r>
            <a:r>
              <a:rPr dirty="0" sz="4000" spc="-409" b="1">
                <a:solidFill>
                  <a:srgbClr val="731F7D"/>
                </a:solidFill>
                <a:latin typeface="Trebuchet MS"/>
                <a:cs typeface="Trebuchet MS"/>
              </a:rPr>
              <a:t> </a:t>
            </a:r>
            <a:r>
              <a:rPr dirty="0" sz="4000" spc="-204" b="1">
                <a:solidFill>
                  <a:srgbClr val="731F7D"/>
                </a:solidFill>
                <a:latin typeface="Trebuchet MS"/>
                <a:cs typeface="Trebuchet MS"/>
              </a:rPr>
              <a:t>-</a:t>
            </a:r>
            <a:r>
              <a:rPr dirty="0" sz="4000" spc="-285" b="1">
                <a:solidFill>
                  <a:srgbClr val="731F7D"/>
                </a:solidFill>
                <a:latin typeface="Trebuchet MS"/>
                <a:cs typeface="Trebuchet MS"/>
              </a:rPr>
              <a:t>T</a:t>
            </a:r>
            <a:r>
              <a:rPr dirty="0" sz="4000" spc="-300" b="1">
                <a:solidFill>
                  <a:srgbClr val="731F7D"/>
                </a:solidFill>
                <a:latin typeface="Trebuchet MS"/>
                <a:cs typeface="Trebuchet MS"/>
              </a:rPr>
              <a:t>e</a:t>
            </a:r>
            <a:r>
              <a:rPr dirty="0" sz="4000" spc="-270" b="1">
                <a:solidFill>
                  <a:srgbClr val="731F7D"/>
                </a:solidFill>
                <a:latin typeface="Trebuchet MS"/>
                <a:cs typeface="Trebuchet MS"/>
              </a:rPr>
              <a:t>r</a:t>
            </a:r>
            <a:r>
              <a:rPr dirty="0" sz="4000" spc="-90" b="1">
                <a:solidFill>
                  <a:srgbClr val="731F7D"/>
                </a:solidFill>
                <a:latin typeface="Trebuchet MS"/>
                <a:cs typeface="Trebuchet MS"/>
              </a:rPr>
              <a:t>m</a:t>
            </a:r>
            <a:r>
              <a:rPr dirty="0" sz="4000" spc="-409" b="1">
                <a:solidFill>
                  <a:srgbClr val="731F7D"/>
                </a:solidFill>
                <a:latin typeface="Trebuchet MS"/>
                <a:cs typeface="Trebuchet MS"/>
              </a:rPr>
              <a:t> </a:t>
            </a:r>
            <a:r>
              <a:rPr dirty="0" sz="4000" spc="-40" b="1">
                <a:solidFill>
                  <a:srgbClr val="731F7D"/>
                </a:solidFill>
                <a:latin typeface="Trebuchet MS"/>
                <a:cs typeface="Trebuchet MS"/>
              </a:rPr>
              <a:t>M</a:t>
            </a:r>
            <a:r>
              <a:rPr dirty="0" sz="4000" spc="-300" b="1">
                <a:solidFill>
                  <a:srgbClr val="731F7D"/>
                </a:solidFill>
                <a:latin typeface="Trebuchet MS"/>
                <a:cs typeface="Trebuchet MS"/>
              </a:rPr>
              <a:t>e</a:t>
            </a:r>
            <a:r>
              <a:rPr dirty="0" sz="4000" spc="-95" b="1">
                <a:solidFill>
                  <a:srgbClr val="731F7D"/>
                </a:solidFill>
                <a:latin typeface="Trebuchet MS"/>
                <a:cs typeface="Trebuchet MS"/>
              </a:rPr>
              <a:t>m</a:t>
            </a:r>
            <a:r>
              <a:rPr dirty="0" sz="4000" spc="-85" b="1">
                <a:solidFill>
                  <a:srgbClr val="731F7D"/>
                </a:solidFill>
                <a:latin typeface="Trebuchet MS"/>
                <a:cs typeface="Trebuchet MS"/>
              </a:rPr>
              <a:t>o</a:t>
            </a:r>
            <a:r>
              <a:rPr dirty="0" sz="4000" spc="-270" b="1">
                <a:solidFill>
                  <a:srgbClr val="731F7D"/>
                </a:solidFill>
                <a:latin typeface="Trebuchet MS"/>
                <a:cs typeface="Trebuchet MS"/>
              </a:rPr>
              <a:t>r</a:t>
            </a:r>
            <a:r>
              <a:rPr dirty="0" sz="4000" spc="-204" b="1">
                <a:solidFill>
                  <a:srgbClr val="731F7D"/>
                </a:solidFill>
                <a:latin typeface="Trebuchet MS"/>
                <a:cs typeface="Trebuchet MS"/>
              </a:rPr>
              <a:t>y</a:t>
            </a:r>
            <a:endParaRPr sz="4000">
              <a:latin typeface="Trebuchet MS"/>
              <a:cs typeface="Trebuchet MS"/>
            </a:endParaRPr>
          </a:p>
          <a:p>
            <a:pPr marL="43180" marR="5080">
              <a:lnSpc>
                <a:spcPct val="115700"/>
              </a:lnSpc>
              <a:spcBef>
                <a:spcPts val="2255"/>
              </a:spcBef>
            </a:pPr>
            <a:r>
              <a:rPr dirty="0" sz="2700" spc="-10">
                <a:latin typeface="Trebuchet MS"/>
                <a:cs typeface="Trebuchet MS"/>
              </a:rPr>
              <a:t>LSTM </a:t>
            </a:r>
            <a:r>
              <a:rPr dirty="0" sz="2700" spc="-65">
                <a:latin typeface="Trebuchet MS"/>
                <a:cs typeface="Trebuchet MS"/>
              </a:rPr>
              <a:t>can </a:t>
            </a:r>
            <a:r>
              <a:rPr dirty="0" sz="2700" spc="-55">
                <a:latin typeface="Trebuchet MS"/>
                <a:cs typeface="Trebuchet MS"/>
              </a:rPr>
              <a:t>by </a:t>
            </a:r>
            <a:r>
              <a:rPr dirty="0" sz="2700" spc="-114">
                <a:latin typeface="Trebuchet MS"/>
                <a:cs typeface="Trebuchet MS"/>
              </a:rPr>
              <a:t>default </a:t>
            </a:r>
            <a:r>
              <a:rPr dirty="0" sz="2700" spc="-110">
                <a:latin typeface="Trebuchet MS"/>
                <a:cs typeface="Trebuchet MS"/>
              </a:rPr>
              <a:t>retain </a:t>
            </a:r>
            <a:r>
              <a:rPr dirty="0" sz="2700" spc="-114">
                <a:latin typeface="Trebuchet MS"/>
                <a:cs typeface="Trebuchet MS"/>
              </a:rPr>
              <a:t>the </a:t>
            </a:r>
            <a:r>
              <a:rPr dirty="0" sz="2700" spc="-80">
                <a:latin typeface="Trebuchet MS"/>
                <a:cs typeface="Trebuchet MS"/>
              </a:rPr>
              <a:t>information </a:t>
            </a:r>
            <a:r>
              <a:rPr dirty="0" sz="2700" spc="-120">
                <a:latin typeface="Trebuchet MS"/>
                <a:cs typeface="Trebuchet MS"/>
              </a:rPr>
              <a:t>for </a:t>
            </a:r>
            <a:r>
              <a:rPr dirty="0" sz="2700" spc="-65">
                <a:latin typeface="Trebuchet MS"/>
                <a:cs typeface="Trebuchet MS"/>
              </a:rPr>
              <a:t>a </a:t>
            </a:r>
            <a:r>
              <a:rPr dirty="0" sz="2700" spc="-35">
                <a:latin typeface="Trebuchet MS"/>
                <a:cs typeface="Trebuchet MS"/>
              </a:rPr>
              <a:t>long </a:t>
            </a:r>
            <a:r>
              <a:rPr dirty="0" sz="2700" spc="-70">
                <a:latin typeface="Trebuchet MS"/>
                <a:cs typeface="Trebuchet MS"/>
              </a:rPr>
              <a:t>period </a:t>
            </a:r>
            <a:r>
              <a:rPr dirty="0" sz="2700" spc="-110">
                <a:latin typeface="Trebuchet MS"/>
                <a:cs typeface="Trebuchet MS"/>
              </a:rPr>
              <a:t>of </a:t>
            </a:r>
            <a:r>
              <a:rPr dirty="0" sz="2700" spc="-105">
                <a:latin typeface="Trebuchet MS"/>
                <a:cs typeface="Trebuchet MS"/>
              </a:rPr>
              <a:t> </a:t>
            </a:r>
            <a:r>
              <a:rPr dirty="0" sz="2700" spc="-160">
                <a:latin typeface="Trebuchet MS"/>
                <a:cs typeface="Trebuchet MS"/>
              </a:rPr>
              <a:t>time. </a:t>
            </a:r>
            <a:r>
              <a:rPr dirty="0" sz="2700" spc="-120">
                <a:latin typeface="Trebuchet MS"/>
                <a:cs typeface="Trebuchet MS"/>
              </a:rPr>
              <a:t>It </a:t>
            </a:r>
            <a:r>
              <a:rPr dirty="0" sz="2700" spc="-45">
                <a:latin typeface="Trebuchet MS"/>
                <a:cs typeface="Trebuchet MS"/>
              </a:rPr>
              <a:t>is </a:t>
            </a:r>
            <a:r>
              <a:rPr dirty="0" sz="2700" spc="-40">
                <a:latin typeface="Trebuchet MS"/>
                <a:cs typeface="Trebuchet MS"/>
              </a:rPr>
              <a:t>used </a:t>
            </a:r>
            <a:r>
              <a:rPr dirty="0" sz="2700" spc="-120">
                <a:latin typeface="Trebuchet MS"/>
                <a:cs typeface="Trebuchet MS"/>
              </a:rPr>
              <a:t>for </a:t>
            </a:r>
            <a:r>
              <a:rPr dirty="0" sz="2700" spc="-75">
                <a:latin typeface="Trebuchet MS"/>
                <a:cs typeface="Trebuchet MS"/>
              </a:rPr>
              <a:t>processing, </a:t>
            </a:r>
            <a:r>
              <a:rPr dirty="0" sz="2700" spc="-110">
                <a:latin typeface="Trebuchet MS"/>
                <a:cs typeface="Trebuchet MS"/>
              </a:rPr>
              <a:t>predicting, </a:t>
            </a:r>
            <a:r>
              <a:rPr dirty="0" sz="2700" spc="-30">
                <a:latin typeface="Trebuchet MS"/>
                <a:cs typeface="Trebuchet MS"/>
              </a:rPr>
              <a:t>and </a:t>
            </a:r>
            <a:r>
              <a:rPr dirty="0" sz="2700" spc="-75">
                <a:latin typeface="Trebuchet MS"/>
                <a:cs typeface="Trebuchet MS"/>
              </a:rPr>
              <a:t>classifying </a:t>
            </a:r>
            <a:r>
              <a:rPr dirty="0" sz="2700">
                <a:latin typeface="Trebuchet MS"/>
                <a:cs typeface="Trebuchet MS"/>
              </a:rPr>
              <a:t>on </a:t>
            </a:r>
            <a:r>
              <a:rPr dirty="0" sz="2700" spc="-114">
                <a:latin typeface="Trebuchet MS"/>
                <a:cs typeface="Trebuchet MS"/>
              </a:rPr>
              <a:t>the 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basis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of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00">
                <a:latin typeface="Trebuchet MS"/>
                <a:cs typeface="Trebuchet MS"/>
              </a:rPr>
              <a:t>time-series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35">
                <a:latin typeface="Trebuchet MS"/>
                <a:cs typeface="Trebuchet MS"/>
              </a:rPr>
              <a:t>data.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Gated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95">
                <a:latin typeface="Trebuchet MS"/>
                <a:cs typeface="Trebuchet MS"/>
              </a:rPr>
              <a:t>cells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hold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00">
                <a:latin typeface="Trebuchet MS"/>
                <a:cs typeface="Trebuchet MS"/>
              </a:rPr>
              <a:t>internal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variables,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>
                <a:latin typeface="Trebuchet MS"/>
                <a:cs typeface="Trebuchet MS"/>
              </a:rPr>
              <a:t>LSTMs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-45">
                <a:latin typeface="Trebuchet MS"/>
                <a:cs typeface="Trebuchet MS"/>
              </a:rPr>
              <a:t>address </a:t>
            </a:r>
            <a:r>
              <a:rPr dirty="0" sz="2700" spc="-75">
                <a:latin typeface="Trebuchet MS"/>
                <a:cs typeface="Trebuchet MS"/>
              </a:rPr>
              <a:t>this </a:t>
            </a:r>
            <a:r>
              <a:rPr dirty="0" sz="2700" spc="-65">
                <a:latin typeface="Trebuchet MS"/>
                <a:cs typeface="Trebuchet MS"/>
              </a:rPr>
              <a:t>problem </a:t>
            </a:r>
            <a:r>
              <a:rPr dirty="0" sz="2700" spc="-55">
                <a:latin typeface="Trebuchet MS"/>
                <a:cs typeface="Trebuchet MS"/>
              </a:rPr>
              <a:t>by </a:t>
            </a:r>
            <a:r>
              <a:rPr dirty="0" sz="2700" spc="-65">
                <a:latin typeface="Trebuchet MS"/>
                <a:cs typeface="Trebuchet MS"/>
              </a:rPr>
              <a:t>introducing a memory </a:t>
            </a:r>
            <a:r>
              <a:rPr dirty="0" sz="2700" spc="-170">
                <a:latin typeface="Trebuchet MS"/>
                <a:cs typeface="Trebuchet MS"/>
              </a:rPr>
              <a:t>cell, </a:t>
            </a:r>
            <a:r>
              <a:rPr dirty="0" sz="2700" spc="-70">
                <a:latin typeface="Trebuchet MS"/>
                <a:cs typeface="Trebuchet MS"/>
              </a:rPr>
              <a:t>which </a:t>
            </a:r>
            <a:r>
              <a:rPr dirty="0" sz="2700" spc="-45">
                <a:latin typeface="Trebuchet MS"/>
                <a:cs typeface="Trebuchet MS"/>
              </a:rPr>
              <a:t>is </a:t>
            </a:r>
            <a:r>
              <a:rPr dirty="0" sz="2700" spc="-65">
                <a:latin typeface="Trebuchet MS"/>
                <a:cs typeface="Trebuchet MS"/>
              </a:rPr>
              <a:t>a </a:t>
            </a:r>
            <a:r>
              <a:rPr dirty="0" sz="2700" spc="-60">
                <a:latin typeface="Trebuchet MS"/>
                <a:cs typeface="Trebuchet MS"/>
              </a:rPr>
              <a:t> </a:t>
            </a:r>
            <a:r>
              <a:rPr dirty="0" sz="2700" spc="-85">
                <a:latin typeface="Trebuchet MS"/>
                <a:cs typeface="Trebuchet MS"/>
              </a:rPr>
              <a:t>container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that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can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hold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80">
                <a:latin typeface="Trebuchet MS"/>
                <a:cs typeface="Trebuchet MS"/>
              </a:rPr>
              <a:t>information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20">
                <a:latin typeface="Trebuchet MS"/>
                <a:cs typeface="Trebuchet MS"/>
              </a:rPr>
              <a:t>for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35">
                <a:latin typeface="Trebuchet MS"/>
                <a:cs typeface="Trebuchet MS"/>
              </a:rPr>
              <a:t>an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05">
                <a:latin typeface="Trebuchet MS"/>
                <a:cs typeface="Trebuchet MS"/>
              </a:rPr>
              <a:t>extended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70">
                <a:latin typeface="Trebuchet MS"/>
                <a:cs typeface="Trebuchet MS"/>
              </a:rPr>
              <a:t>period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of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60">
                <a:latin typeface="Trebuchet MS"/>
                <a:cs typeface="Trebuchet MS"/>
              </a:rPr>
              <a:t>time.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90"/>
              </a:spcBef>
            </a:pPr>
            <a:r>
              <a:rPr dirty="0" sz="4000" spc="-125" b="1">
                <a:solidFill>
                  <a:srgbClr val="731F7D"/>
                </a:solidFill>
                <a:latin typeface="Trebuchet MS"/>
                <a:cs typeface="Trebuchet MS"/>
              </a:rPr>
              <a:t>R</a:t>
            </a:r>
            <a:r>
              <a:rPr dirty="0" sz="4000" spc="-95" b="1">
                <a:solidFill>
                  <a:srgbClr val="731F7D"/>
                </a:solidFill>
                <a:latin typeface="Trebuchet MS"/>
                <a:cs typeface="Trebuchet MS"/>
              </a:rPr>
              <a:t>a</a:t>
            </a:r>
            <a:r>
              <a:rPr dirty="0" sz="4000" spc="-155" b="1">
                <a:solidFill>
                  <a:srgbClr val="731F7D"/>
                </a:solidFill>
                <a:latin typeface="Trebuchet MS"/>
                <a:cs typeface="Trebuchet MS"/>
              </a:rPr>
              <a:t>n</a:t>
            </a:r>
            <a:r>
              <a:rPr dirty="0" sz="4000" spc="-90" b="1">
                <a:solidFill>
                  <a:srgbClr val="731F7D"/>
                </a:solidFill>
                <a:latin typeface="Trebuchet MS"/>
                <a:cs typeface="Trebuchet MS"/>
              </a:rPr>
              <a:t>d</a:t>
            </a:r>
            <a:r>
              <a:rPr dirty="0" sz="4000" spc="-85" b="1">
                <a:solidFill>
                  <a:srgbClr val="731F7D"/>
                </a:solidFill>
                <a:latin typeface="Trebuchet MS"/>
                <a:cs typeface="Trebuchet MS"/>
              </a:rPr>
              <a:t>o</a:t>
            </a:r>
            <a:r>
              <a:rPr dirty="0" sz="4000" spc="-90" b="1">
                <a:solidFill>
                  <a:srgbClr val="731F7D"/>
                </a:solidFill>
                <a:latin typeface="Trebuchet MS"/>
                <a:cs typeface="Trebuchet MS"/>
              </a:rPr>
              <a:t>m</a:t>
            </a:r>
            <a:r>
              <a:rPr dirty="0" sz="4000" spc="-409" b="1">
                <a:solidFill>
                  <a:srgbClr val="731F7D"/>
                </a:solidFill>
                <a:latin typeface="Trebuchet MS"/>
                <a:cs typeface="Trebuchet MS"/>
              </a:rPr>
              <a:t> </a:t>
            </a:r>
            <a:r>
              <a:rPr dirty="0" sz="4000" spc="-330" b="1">
                <a:solidFill>
                  <a:srgbClr val="731F7D"/>
                </a:solidFill>
                <a:latin typeface="Trebuchet MS"/>
                <a:cs typeface="Trebuchet MS"/>
              </a:rPr>
              <a:t>F</a:t>
            </a:r>
            <a:r>
              <a:rPr dirty="0" sz="4000" spc="-85" b="1">
                <a:solidFill>
                  <a:srgbClr val="731F7D"/>
                </a:solidFill>
                <a:latin typeface="Trebuchet MS"/>
                <a:cs typeface="Trebuchet MS"/>
              </a:rPr>
              <a:t>o</a:t>
            </a:r>
            <a:r>
              <a:rPr dirty="0" sz="4000" spc="-270" b="1">
                <a:solidFill>
                  <a:srgbClr val="731F7D"/>
                </a:solidFill>
                <a:latin typeface="Trebuchet MS"/>
                <a:cs typeface="Trebuchet MS"/>
              </a:rPr>
              <a:t>r</a:t>
            </a:r>
            <a:r>
              <a:rPr dirty="0" sz="4000" spc="-300" b="1">
                <a:solidFill>
                  <a:srgbClr val="731F7D"/>
                </a:solidFill>
                <a:latin typeface="Trebuchet MS"/>
                <a:cs typeface="Trebuchet MS"/>
              </a:rPr>
              <a:t>e</a:t>
            </a:r>
            <a:r>
              <a:rPr dirty="0" sz="4000" spc="-25" b="1">
                <a:solidFill>
                  <a:srgbClr val="731F7D"/>
                </a:solidFill>
                <a:latin typeface="Trebuchet MS"/>
                <a:cs typeface="Trebuchet MS"/>
              </a:rPr>
              <a:t>s</a:t>
            </a:r>
            <a:r>
              <a:rPr dirty="0" sz="4000" spc="-185" b="1">
                <a:solidFill>
                  <a:srgbClr val="731F7D"/>
                </a:solidFill>
                <a:latin typeface="Trebuchet MS"/>
                <a:cs typeface="Trebuchet MS"/>
              </a:rPr>
              <a:t>t</a:t>
            </a:r>
            <a:endParaRPr sz="4000">
              <a:latin typeface="Trebuchet MS"/>
              <a:cs typeface="Trebuchet MS"/>
            </a:endParaRPr>
          </a:p>
          <a:p>
            <a:pPr marL="43180" marR="116205">
              <a:lnSpc>
                <a:spcPct val="115700"/>
              </a:lnSpc>
              <a:spcBef>
                <a:spcPts val="2220"/>
              </a:spcBef>
            </a:pPr>
            <a:r>
              <a:rPr dirty="0" sz="2700" spc="-120">
                <a:latin typeface="Trebuchet MS"/>
                <a:cs typeface="Trebuchet MS"/>
              </a:rPr>
              <a:t>It </a:t>
            </a:r>
            <a:r>
              <a:rPr dirty="0" sz="2700" spc="-45">
                <a:latin typeface="Trebuchet MS"/>
                <a:cs typeface="Trebuchet MS"/>
              </a:rPr>
              <a:t>is </a:t>
            </a:r>
            <a:r>
              <a:rPr dirty="0" sz="2700" spc="-35">
                <a:latin typeface="Trebuchet MS"/>
                <a:cs typeface="Trebuchet MS"/>
              </a:rPr>
              <a:t>an </a:t>
            </a:r>
            <a:r>
              <a:rPr dirty="0" sz="2700" spc="-70">
                <a:latin typeface="Trebuchet MS"/>
                <a:cs typeface="Trebuchet MS"/>
              </a:rPr>
              <a:t>ensemble </a:t>
            </a:r>
            <a:r>
              <a:rPr dirty="0" sz="2700" spc="-80">
                <a:latin typeface="Trebuchet MS"/>
                <a:cs typeface="Trebuchet MS"/>
              </a:rPr>
              <a:t>learning </a:t>
            </a:r>
            <a:r>
              <a:rPr dirty="0" sz="2700" spc="-60">
                <a:latin typeface="Trebuchet MS"/>
                <a:cs typeface="Trebuchet MS"/>
              </a:rPr>
              <a:t>method </a:t>
            </a:r>
            <a:r>
              <a:rPr dirty="0" sz="2700" spc="-110">
                <a:latin typeface="Trebuchet MS"/>
                <a:cs typeface="Trebuchet MS"/>
              </a:rPr>
              <a:t>that </a:t>
            </a:r>
            <a:r>
              <a:rPr dirty="0" sz="2700" spc="-45">
                <a:latin typeface="Trebuchet MS"/>
                <a:cs typeface="Trebuchet MS"/>
              </a:rPr>
              <a:t>builds </a:t>
            </a:r>
            <a:r>
              <a:rPr dirty="0" sz="2700" spc="-95">
                <a:latin typeface="Trebuchet MS"/>
                <a:cs typeface="Trebuchet MS"/>
              </a:rPr>
              <a:t>multiple </a:t>
            </a:r>
            <a:r>
              <a:rPr dirty="0" sz="2700" spc="-60">
                <a:latin typeface="Trebuchet MS"/>
                <a:cs typeface="Trebuchet MS"/>
              </a:rPr>
              <a:t>decision </a:t>
            </a:r>
            <a:r>
              <a:rPr dirty="0" sz="2700" spc="-5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trees </a:t>
            </a:r>
            <a:r>
              <a:rPr dirty="0" sz="2700" spc="-30">
                <a:latin typeface="Trebuchet MS"/>
                <a:cs typeface="Trebuchet MS"/>
              </a:rPr>
              <a:t>and </a:t>
            </a:r>
            <a:r>
              <a:rPr dirty="0" sz="2700" spc="-50">
                <a:latin typeface="Trebuchet MS"/>
                <a:cs typeface="Trebuchet MS"/>
              </a:rPr>
              <a:t>combines </a:t>
            </a:r>
            <a:r>
              <a:rPr dirty="0" sz="2700" spc="-120">
                <a:latin typeface="Trebuchet MS"/>
                <a:cs typeface="Trebuchet MS"/>
              </a:rPr>
              <a:t>their </a:t>
            </a:r>
            <a:r>
              <a:rPr dirty="0" sz="2700" spc="-75">
                <a:latin typeface="Trebuchet MS"/>
                <a:cs typeface="Trebuchet MS"/>
              </a:rPr>
              <a:t>predictions </a:t>
            </a:r>
            <a:r>
              <a:rPr dirty="0" sz="2700" spc="-85">
                <a:latin typeface="Trebuchet MS"/>
                <a:cs typeface="Trebuchet MS"/>
              </a:rPr>
              <a:t>to </a:t>
            </a:r>
            <a:r>
              <a:rPr dirty="0" sz="2700" spc="-60">
                <a:latin typeface="Trebuchet MS"/>
                <a:cs typeface="Trebuchet MS"/>
              </a:rPr>
              <a:t>produce </a:t>
            </a:r>
            <a:r>
              <a:rPr dirty="0" sz="2700" spc="-65">
                <a:latin typeface="Trebuchet MS"/>
                <a:cs typeface="Trebuchet MS"/>
              </a:rPr>
              <a:t>a </a:t>
            </a:r>
            <a:r>
              <a:rPr dirty="0" sz="2700" spc="-110">
                <a:latin typeface="Trebuchet MS"/>
                <a:cs typeface="Trebuchet MS"/>
              </a:rPr>
              <a:t>final </a:t>
            </a:r>
            <a:r>
              <a:rPr dirty="0" sz="2700" spc="-105">
                <a:latin typeface="Trebuchet MS"/>
                <a:cs typeface="Trebuchet MS"/>
              </a:rPr>
              <a:t>output. </a:t>
            </a:r>
            <a:r>
              <a:rPr dirty="0" sz="2700" spc="-100">
                <a:latin typeface="Trebuchet MS"/>
                <a:cs typeface="Trebuchet MS"/>
              </a:rPr>
              <a:t> </a:t>
            </a:r>
            <a:r>
              <a:rPr dirty="0" sz="2700" spc="-60">
                <a:latin typeface="Trebuchet MS"/>
                <a:cs typeface="Trebuchet MS"/>
              </a:rPr>
              <a:t>Each decision </a:t>
            </a:r>
            <a:r>
              <a:rPr dirty="0" sz="2700" spc="-150">
                <a:latin typeface="Trebuchet MS"/>
                <a:cs typeface="Trebuchet MS"/>
              </a:rPr>
              <a:t>tree </a:t>
            </a:r>
            <a:r>
              <a:rPr dirty="0" sz="2700" spc="-65">
                <a:latin typeface="Trebuchet MS"/>
                <a:cs typeface="Trebuchet MS"/>
              </a:rPr>
              <a:t>in </a:t>
            </a:r>
            <a:r>
              <a:rPr dirty="0" sz="2700" spc="-114">
                <a:latin typeface="Trebuchet MS"/>
                <a:cs typeface="Trebuchet MS"/>
              </a:rPr>
              <a:t>the </a:t>
            </a:r>
            <a:r>
              <a:rPr dirty="0" sz="2700" spc="-40">
                <a:latin typeface="Trebuchet MS"/>
                <a:cs typeface="Trebuchet MS"/>
              </a:rPr>
              <a:t>random </a:t>
            </a:r>
            <a:r>
              <a:rPr dirty="0" sz="2700" spc="-110">
                <a:latin typeface="Trebuchet MS"/>
                <a:cs typeface="Trebuchet MS"/>
              </a:rPr>
              <a:t>forest </a:t>
            </a:r>
            <a:r>
              <a:rPr dirty="0" sz="2700" spc="-45">
                <a:latin typeface="Trebuchet MS"/>
                <a:cs typeface="Trebuchet MS"/>
              </a:rPr>
              <a:t>is </a:t>
            </a:r>
            <a:r>
              <a:rPr dirty="0" sz="2700" spc="-95">
                <a:latin typeface="Trebuchet MS"/>
                <a:cs typeface="Trebuchet MS"/>
              </a:rPr>
              <a:t>trained </a:t>
            </a:r>
            <a:r>
              <a:rPr dirty="0" sz="2700">
                <a:latin typeface="Trebuchet MS"/>
                <a:cs typeface="Trebuchet MS"/>
              </a:rPr>
              <a:t>on </a:t>
            </a:r>
            <a:r>
              <a:rPr dirty="0" sz="2700" spc="-65">
                <a:latin typeface="Trebuchet MS"/>
                <a:cs typeface="Trebuchet MS"/>
              </a:rPr>
              <a:t>a </a:t>
            </a:r>
            <a:r>
              <a:rPr dirty="0" sz="2700" spc="-55">
                <a:latin typeface="Trebuchet MS"/>
                <a:cs typeface="Trebuchet MS"/>
              </a:rPr>
              <a:t>randomly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25">
                <a:latin typeface="Trebuchet MS"/>
                <a:cs typeface="Trebuchet MS"/>
              </a:rPr>
              <a:t>s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125">
                <a:latin typeface="Trebuchet MS"/>
                <a:cs typeface="Trebuchet MS"/>
              </a:rPr>
              <a:t>l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114">
                <a:latin typeface="Trebuchet MS"/>
                <a:cs typeface="Trebuchet MS"/>
              </a:rPr>
              <a:t>c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25">
                <a:latin typeface="Trebuchet MS"/>
                <a:cs typeface="Trebuchet MS"/>
              </a:rPr>
              <a:t>s</a:t>
            </a:r>
            <a:r>
              <a:rPr dirty="0" sz="2700" spc="-20">
                <a:latin typeface="Trebuchet MS"/>
                <a:cs typeface="Trebuchet MS"/>
              </a:rPr>
              <a:t>u</a:t>
            </a:r>
            <a:r>
              <a:rPr dirty="0" sz="2700" spc="-20">
                <a:latin typeface="Trebuchet MS"/>
                <a:cs typeface="Trebuchet MS"/>
              </a:rPr>
              <a:t>b</a:t>
            </a:r>
            <a:r>
              <a:rPr dirty="0" sz="2700" spc="25">
                <a:latin typeface="Trebuchet MS"/>
                <a:cs typeface="Trebuchet MS"/>
              </a:rPr>
              <a:t>s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175">
                <a:latin typeface="Trebuchet MS"/>
                <a:cs typeface="Trebuchet MS"/>
              </a:rPr>
              <a:t>t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o</a:t>
            </a:r>
            <a:r>
              <a:rPr dirty="0" sz="2700" spc="-229">
                <a:latin typeface="Trebuchet MS"/>
                <a:cs typeface="Trebuchet MS"/>
              </a:rPr>
              <a:t>f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20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135">
                <a:latin typeface="Trebuchet MS"/>
                <a:cs typeface="Trebuchet MS"/>
              </a:rPr>
              <a:t>r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20">
                <a:latin typeface="Trebuchet MS"/>
                <a:cs typeface="Trebuchet MS"/>
              </a:rPr>
              <a:t>i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120">
                <a:latin typeface="Trebuchet MS"/>
                <a:cs typeface="Trebuchet MS"/>
              </a:rPr>
              <a:t>i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5">
                <a:latin typeface="Trebuchet MS"/>
                <a:cs typeface="Trebuchet MS"/>
              </a:rPr>
              <a:t>g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5">
                <a:latin typeface="Trebuchet MS"/>
                <a:cs typeface="Trebuchet MS"/>
              </a:rPr>
              <a:t>d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340">
                <a:latin typeface="Trebuchet MS"/>
                <a:cs typeface="Trebuchet MS"/>
              </a:rPr>
              <a:t>,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10">
                <a:latin typeface="Trebuchet MS"/>
                <a:cs typeface="Trebuchet MS"/>
              </a:rPr>
              <a:t>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20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135">
                <a:latin typeface="Trebuchet MS"/>
                <a:cs typeface="Trebuchet MS"/>
              </a:rPr>
              <a:t>r</a:t>
            </a:r>
            <a:r>
              <a:rPr dirty="0" sz="2700" spc="-145">
                <a:latin typeface="Trebuchet MS"/>
                <a:cs typeface="Trebuchet MS"/>
              </a:rPr>
              <a:t>ee</a:t>
            </a:r>
            <a:r>
              <a:rPr dirty="0" sz="2700" spc="30">
                <a:latin typeface="Trebuchet MS"/>
                <a:cs typeface="Trebuchet MS"/>
              </a:rPr>
              <a:t>s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35">
                <a:latin typeface="Trebuchet MS"/>
                <a:cs typeface="Trebuchet MS"/>
              </a:rPr>
              <a:t>r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135">
                <a:latin typeface="Trebuchet MS"/>
                <a:cs typeface="Trebuchet MS"/>
              </a:rPr>
              <a:t>r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20">
                <a:latin typeface="Trebuchet MS"/>
                <a:cs typeface="Trebuchet MS"/>
              </a:rPr>
              <a:t>i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10">
                <a:latin typeface="Trebuchet MS"/>
                <a:cs typeface="Trebuchet MS"/>
              </a:rPr>
              <a:t>d  </a:t>
            </a:r>
            <a:r>
              <a:rPr dirty="0" sz="2700" spc="-120">
                <a:latin typeface="Trebuchet MS"/>
                <a:cs typeface="Trebuchet MS"/>
              </a:rPr>
              <a:t>i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15">
                <a:latin typeface="Trebuchet MS"/>
                <a:cs typeface="Trebuchet MS"/>
              </a:rPr>
              <a:t>d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15">
                <a:latin typeface="Trebuchet MS"/>
                <a:cs typeface="Trebuchet MS"/>
              </a:rPr>
              <a:t>p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15">
                <a:latin typeface="Trebuchet MS"/>
                <a:cs typeface="Trebuchet MS"/>
              </a:rPr>
              <a:t>d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125">
                <a:latin typeface="Trebuchet MS"/>
                <a:cs typeface="Trebuchet MS"/>
              </a:rPr>
              <a:t>l</a:t>
            </a:r>
            <a:r>
              <a:rPr dirty="0" sz="2700" spc="-90">
                <a:latin typeface="Trebuchet MS"/>
                <a:cs typeface="Trebuchet MS"/>
              </a:rPr>
              <a:t>y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o</a:t>
            </a:r>
            <a:r>
              <a:rPr dirty="0" sz="2700" spc="-229">
                <a:latin typeface="Trebuchet MS"/>
                <a:cs typeface="Trebuchet MS"/>
              </a:rPr>
              <a:t>f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14">
                <a:latin typeface="Trebuchet MS"/>
                <a:cs typeface="Trebuchet MS"/>
              </a:rPr>
              <a:t>c</a:t>
            </a:r>
            <a:r>
              <a:rPr dirty="0" sz="2700" spc="-15">
                <a:latin typeface="Trebuchet MS"/>
                <a:cs typeface="Trebuchet MS"/>
              </a:rPr>
              <a:t>h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o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20">
                <a:latin typeface="Trebuchet MS"/>
                <a:cs typeface="Trebuchet MS"/>
              </a:rPr>
              <a:t>h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-135">
                <a:latin typeface="Trebuchet MS"/>
                <a:cs typeface="Trebuchet MS"/>
              </a:rPr>
              <a:t>r</a:t>
            </a:r>
            <a:r>
              <a:rPr dirty="0" sz="2700" spc="-340">
                <a:latin typeface="Trebuchet MS"/>
                <a:cs typeface="Trebuchet MS"/>
              </a:rPr>
              <a:t>.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30">
                <a:latin typeface="Trebuchet MS"/>
                <a:cs typeface="Trebuchet MS"/>
              </a:rPr>
              <a:t>T</a:t>
            </a:r>
            <a:r>
              <a:rPr dirty="0" sz="2700" spc="-20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235">
                <a:latin typeface="Trebuchet MS"/>
                <a:cs typeface="Trebuchet MS"/>
              </a:rPr>
              <a:t>f</a:t>
            </a:r>
            <a:r>
              <a:rPr dirty="0" sz="2700" spc="-120">
                <a:latin typeface="Trebuchet MS"/>
                <a:cs typeface="Trebuchet MS"/>
              </a:rPr>
              <a:t>i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20">
                <a:latin typeface="Trebuchet MS"/>
                <a:cs typeface="Trebuchet MS"/>
              </a:rPr>
              <a:t>l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o</a:t>
            </a:r>
            <a:r>
              <a:rPr dirty="0" sz="2700" spc="-20">
                <a:latin typeface="Trebuchet MS"/>
                <a:cs typeface="Trebuchet MS"/>
              </a:rPr>
              <a:t>u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15">
                <a:latin typeface="Trebuchet MS"/>
                <a:cs typeface="Trebuchet MS"/>
              </a:rPr>
              <a:t>p</a:t>
            </a:r>
            <a:r>
              <a:rPr dirty="0" sz="2700" spc="-20">
                <a:latin typeface="Trebuchet MS"/>
                <a:cs typeface="Trebuchet MS"/>
              </a:rPr>
              <a:t>u</a:t>
            </a:r>
            <a:r>
              <a:rPr dirty="0" sz="2700" spc="-175">
                <a:latin typeface="Trebuchet MS"/>
                <a:cs typeface="Trebuchet MS"/>
              </a:rPr>
              <a:t>t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o</a:t>
            </a:r>
            <a:r>
              <a:rPr dirty="0" sz="2700" spc="-229">
                <a:latin typeface="Trebuchet MS"/>
                <a:cs typeface="Trebuchet MS"/>
              </a:rPr>
              <a:t>f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20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35">
                <a:latin typeface="Trebuchet MS"/>
                <a:cs typeface="Trebuchet MS"/>
              </a:rPr>
              <a:t>r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15">
                <a:latin typeface="Trebuchet MS"/>
                <a:cs typeface="Trebuchet MS"/>
              </a:rPr>
              <a:t>d</a:t>
            </a:r>
            <a:r>
              <a:rPr dirty="0" sz="2700" spc="5">
                <a:latin typeface="Trebuchet MS"/>
                <a:cs typeface="Trebuchet MS"/>
              </a:rPr>
              <a:t>o</a:t>
            </a:r>
            <a:r>
              <a:rPr dirty="0" sz="2700" spc="-10">
                <a:latin typeface="Trebuchet MS"/>
                <a:cs typeface="Trebuchet MS"/>
              </a:rPr>
              <a:t>m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235">
                <a:latin typeface="Trebuchet MS"/>
                <a:cs typeface="Trebuchet MS"/>
              </a:rPr>
              <a:t>f</a:t>
            </a:r>
            <a:r>
              <a:rPr dirty="0" sz="2700" spc="5">
                <a:latin typeface="Trebuchet MS"/>
                <a:cs typeface="Trebuchet MS"/>
              </a:rPr>
              <a:t>o</a:t>
            </a:r>
            <a:r>
              <a:rPr dirty="0" sz="2700" spc="-135">
                <a:latin typeface="Trebuchet MS"/>
                <a:cs typeface="Trebuchet MS"/>
              </a:rPr>
              <a:t>r</a:t>
            </a:r>
            <a:r>
              <a:rPr dirty="0" sz="2700" spc="-145">
                <a:latin typeface="Trebuchet MS"/>
                <a:cs typeface="Trebuchet MS"/>
              </a:rPr>
              <a:t>e</a:t>
            </a:r>
            <a:r>
              <a:rPr dirty="0" sz="2700" spc="25">
                <a:latin typeface="Trebuchet MS"/>
                <a:cs typeface="Trebuchet MS"/>
              </a:rPr>
              <a:t>s</a:t>
            </a:r>
            <a:r>
              <a:rPr dirty="0" sz="2700" spc="-150">
                <a:latin typeface="Trebuchet MS"/>
                <a:cs typeface="Trebuchet MS"/>
              </a:rPr>
              <a:t>t  </a:t>
            </a:r>
            <a:r>
              <a:rPr dirty="0" sz="2700" spc="-45">
                <a:latin typeface="Trebuchet MS"/>
                <a:cs typeface="Trebuchet MS"/>
              </a:rPr>
              <a:t>is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05">
                <a:latin typeface="Trebuchet MS"/>
                <a:cs typeface="Trebuchet MS"/>
              </a:rPr>
              <a:t>typically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95">
                <a:latin typeface="Trebuchet MS"/>
                <a:cs typeface="Trebuchet MS"/>
              </a:rPr>
              <a:t>average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05">
                <a:latin typeface="Trebuchet MS"/>
                <a:cs typeface="Trebuchet MS"/>
              </a:rPr>
              <a:t>(or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90">
                <a:latin typeface="Trebuchet MS"/>
                <a:cs typeface="Trebuchet MS"/>
              </a:rPr>
              <a:t>weighted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05">
                <a:latin typeface="Trebuchet MS"/>
                <a:cs typeface="Trebuchet MS"/>
              </a:rPr>
              <a:t>average)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of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the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75">
                <a:latin typeface="Trebuchet MS"/>
                <a:cs typeface="Trebuchet MS"/>
              </a:rPr>
              <a:t>predictions</a:t>
            </a:r>
            <a:r>
              <a:rPr dirty="0" sz="2700" spc="-270">
                <a:latin typeface="Trebuchet MS"/>
                <a:cs typeface="Trebuchet MS"/>
              </a:rPr>
              <a:t> </a:t>
            </a:r>
            <a:r>
              <a:rPr dirty="0" sz="2700" spc="-110">
                <a:latin typeface="Trebuchet MS"/>
                <a:cs typeface="Trebuchet MS"/>
              </a:rPr>
              <a:t>of </a:t>
            </a:r>
            <a:r>
              <a:rPr dirty="0" sz="2700" spc="-105">
                <a:latin typeface="Trebuchet MS"/>
                <a:cs typeface="Trebuchet MS"/>
              </a:rPr>
              <a:t> 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20">
                <a:latin typeface="Trebuchet MS"/>
                <a:cs typeface="Trebuchet MS"/>
              </a:rPr>
              <a:t>h</a:t>
            </a:r>
            <a:r>
              <a:rPr dirty="0" sz="2700" spc="-140">
                <a:latin typeface="Trebuchet MS"/>
                <a:cs typeface="Trebuchet MS"/>
              </a:rPr>
              <a:t>e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20">
                <a:latin typeface="Trebuchet MS"/>
                <a:cs typeface="Trebuchet MS"/>
              </a:rPr>
              <a:t>i</a:t>
            </a:r>
            <a:r>
              <a:rPr dirty="0" sz="2700" spc="-10">
                <a:latin typeface="Trebuchet MS"/>
                <a:cs typeface="Trebuchet MS"/>
              </a:rPr>
              <a:t>n</a:t>
            </a:r>
            <a:r>
              <a:rPr dirty="0" sz="2700" spc="-15">
                <a:latin typeface="Trebuchet MS"/>
                <a:cs typeface="Trebuchet MS"/>
              </a:rPr>
              <a:t>d</a:t>
            </a:r>
            <a:r>
              <a:rPr dirty="0" sz="2700" spc="-120">
                <a:latin typeface="Trebuchet MS"/>
                <a:cs typeface="Trebuchet MS"/>
              </a:rPr>
              <a:t>i</a:t>
            </a:r>
            <a:r>
              <a:rPr dirty="0" sz="2700" spc="-85">
                <a:latin typeface="Trebuchet MS"/>
                <a:cs typeface="Trebuchet MS"/>
              </a:rPr>
              <a:t>v</a:t>
            </a:r>
            <a:r>
              <a:rPr dirty="0" sz="2700" spc="-120">
                <a:latin typeface="Trebuchet MS"/>
                <a:cs typeface="Trebuchet MS"/>
              </a:rPr>
              <a:t>i</a:t>
            </a:r>
            <a:r>
              <a:rPr dirty="0" sz="2700" spc="-15">
                <a:latin typeface="Trebuchet MS"/>
                <a:cs typeface="Trebuchet MS"/>
              </a:rPr>
              <a:t>d</a:t>
            </a:r>
            <a:r>
              <a:rPr dirty="0" sz="2700" spc="-20">
                <a:latin typeface="Trebuchet MS"/>
                <a:cs typeface="Trebuchet MS"/>
              </a:rPr>
              <a:t>u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20">
                <a:latin typeface="Trebuchet MS"/>
                <a:cs typeface="Trebuchet MS"/>
              </a:rPr>
              <a:t>l</a:t>
            </a:r>
            <a:r>
              <a:rPr dirty="0" sz="2700" spc="-275">
                <a:latin typeface="Trebuchet MS"/>
                <a:cs typeface="Trebuchet MS"/>
              </a:rPr>
              <a:t> </a:t>
            </a:r>
            <a:r>
              <a:rPr dirty="0" sz="2700" spc="-180">
                <a:latin typeface="Trebuchet MS"/>
                <a:cs typeface="Trebuchet MS"/>
              </a:rPr>
              <a:t>t</a:t>
            </a:r>
            <a:r>
              <a:rPr dirty="0" sz="2700" spc="-135">
                <a:latin typeface="Trebuchet MS"/>
                <a:cs typeface="Trebuchet MS"/>
              </a:rPr>
              <a:t>r</a:t>
            </a:r>
            <a:r>
              <a:rPr dirty="0" sz="2700" spc="-145">
                <a:latin typeface="Trebuchet MS"/>
                <a:cs typeface="Trebuchet MS"/>
              </a:rPr>
              <a:t>ee</a:t>
            </a:r>
            <a:r>
              <a:rPr dirty="0" sz="2700" spc="25">
                <a:latin typeface="Trebuchet MS"/>
                <a:cs typeface="Trebuchet MS"/>
              </a:rPr>
              <a:t>s</a:t>
            </a:r>
            <a:r>
              <a:rPr dirty="0" sz="2700" spc="-340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5332" y="0"/>
            <a:ext cx="8537670" cy="76050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6920" y="835612"/>
            <a:ext cx="1904946" cy="1989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9016" y="6705372"/>
            <a:ext cx="2278982" cy="358162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6614" y="610042"/>
            <a:ext cx="78136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80">
                <a:solidFill>
                  <a:srgbClr val="FF904D"/>
                </a:solidFill>
                <a:latin typeface="Arial"/>
                <a:cs typeface="Arial"/>
              </a:rPr>
              <a:t>E</a:t>
            </a:r>
            <a:r>
              <a:rPr dirty="0" spc="-434">
                <a:solidFill>
                  <a:srgbClr val="FF904D"/>
                </a:solidFill>
                <a:latin typeface="Arial"/>
                <a:cs typeface="Arial"/>
              </a:rPr>
              <a:t>x</a:t>
            </a:r>
            <a:r>
              <a:rPr dirty="0" spc="-150">
                <a:solidFill>
                  <a:srgbClr val="FF904D"/>
                </a:solidFill>
                <a:latin typeface="Arial"/>
                <a:cs typeface="Arial"/>
              </a:rPr>
              <a:t>i</a:t>
            </a:r>
            <a:r>
              <a:rPr dirty="0" spc="-905">
                <a:solidFill>
                  <a:srgbClr val="FF904D"/>
                </a:solidFill>
                <a:latin typeface="Arial"/>
                <a:cs typeface="Arial"/>
              </a:rPr>
              <a:t>s</a:t>
            </a:r>
            <a:r>
              <a:rPr dirty="0" spc="275">
                <a:solidFill>
                  <a:srgbClr val="FF904D"/>
                </a:solidFill>
                <a:latin typeface="Arial"/>
                <a:cs typeface="Arial"/>
              </a:rPr>
              <a:t>t</a:t>
            </a:r>
            <a:r>
              <a:rPr dirty="0" spc="-150">
                <a:solidFill>
                  <a:srgbClr val="FF904D"/>
                </a:solidFill>
                <a:latin typeface="Arial"/>
                <a:cs typeface="Arial"/>
              </a:rPr>
              <a:t>i</a:t>
            </a:r>
            <a:r>
              <a:rPr dirty="0" spc="-360">
                <a:solidFill>
                  <a:srgbClr val="FF904D"/>
                </a:solidFill>
                <a:latin typeface="Arial"/>
                <a:cs typeface="Arial"/>
              </a:rPr>
              <a:t>n</a:t>
            </a:r>
            <a:r>
              <a:rPr dirty="0" spc="-790">
                <a:solidFill>
                  <a:srgbClr val="FF904D"/>
                </a:solidFill>
                <a:latin typeface="Arial"/>
                <a:cs typeface="Arial"/>
              </a:rPr>
              <a:t>g</a:t>
            </a:r>
            <a:r>
              <a:rPr dirty="0" spc="-305">
                <a:solidFill>
                  <a:srgbClr val="FF904D"/>
                </a:solidFill>
                <a:latin typeface="Arial"/>
                <a:cs typeface="Arial"/>
              </a:rPr>
              <a:t> </a:t>
            </a:r>
            <a:r>
              <a:rPr dirty="0" spc="350">
                <a:solidFill>
                  <a:srgbClr val="FF904D"/>
                </a:solidFill>
                <a:latin typeface="Arial"/>
                <a:cs typeface="Arial"/>
              </a:rPr>
              <a:t>M</a:t>
            </a:r>
            <a:r>
              <a:rPr dirty="0" spc="-290">
                <a:solidFill>
                  <a:srgbClr val="FF904D"/>
                </a:solidFill>
                <a:latin typeface="Arial"/>
                <a:cs typeface="Arial"/>
              </a:rPr>
              <a:t>e</a:t>
            </a:r>
            <a:r>
              <a:rPr dirty="0" spc="275">
                <a:solidFill>
                  <a:srgbClr val="FF904D"/>
                </a:solidFill>
                <a:latin typeface="Arial"/>
                <a:cs typeface="Arial"/>
              </a:rPr>
              <a:t>t</a:t>
            </a:r>
            <a:r>
              <a:rPr dirty="0" spc="-330">
                <a:solidFill>
                  <a:srgbClr val="FF904D"/>
                </a:solidFill>
                <a:latin typeface="Arial"/>
                <a:cs typeface="Arial"/>
              </a:rPr>
              <a:t>h</a:t>
            </a:r>
            <a:r>
              <a:rPr dirty="0" spc="-490">
                <a:solidFill>
                  <a:srgbClr val="FF904D"/>
                </a:solidFill>
                <a:latin typeface="Arial"/>
                <a:cs typeface="Arial"/>
              </a:rPr>
              <a:t>o</a:t>
            </a:r>
            <a:r>
              <a:rPr dirty="0" spc="-320">
                <a:solidFill>
                  <a:srgbClr val="FF904D"/>
                </a:solidFill>
                <a:latin typeface="Arial"/>
                <a:cs typeface="Arial"/>
              </a:rPr>
              <a:t>d</a:t>
            </a:r>
            <a:r>
              <a:rPr dirty="0" spc="-900">
                <a:solidFill>
                  <a:srgbClr val="FF904D"/>
                </a:solidFill>
                <a:latin typeface="Arial"/>
                <a:cs typeface="Arial"/>
              </a:rPr>
              <a:t>s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064" y="2714526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064" y="3667026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064" y="7092441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064" y="7568691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064" y="8044941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064" y="8997441"/>
            <a:ext cx="114300" cy="114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26614" y="2465854"/>
            <a:ext cx="12639040" cy="7261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7535" marR="207010">
              <a:lnSpc>
                <a:spcPct val="115700"/>
              </a:lnSpc>
              <a:spcBef>
                <a:spcPts val="100"/>
              </a:spcBef>
            </a:pPr>
            <a:r>
              <a:rPr dirty="0" sz="2700" spc="-30">
                <a:solidFill>
                  <a:srgbClr val="FF904D"/>
                </a:solidFill>
                <a:latin typeface="Tahoma"/>
                <a:cs typeface="Tahoma"/>
              </a:rPr>
              <a:t>Support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75">
                <a:solidFill>
                  <a:srgbClr val="FF904D"/>
                </a:solidFill>
                <a:latin typeface="Tahoma"/>
                <a:cs typeface="Tahoma"/>
              </a:rPr>
              <a:t>Vector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75">
                <a:solidFill>
                  <a:srgbClr val="FF904D"/>
                </a:solidFill>
                <a:latin typeface="Tahoma"/>
                <a:cs typeface="Tahoma"/>
              </a:rPr>
              <a:t>Regression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25">
                <a:solidFill>
                  <a:srgbClr val="FF904D"/>
                </a:solidFill>
                <a:latin typeface="Tahoma"/>
                <a:cs typeface="Tahoma"/>
              </a:rPr>
              <a:t>is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20">
                <a:solidFill>
                  <a:srgbClr val="FF904D"/>
                </a:solidFill>
                <a:latin typeface="Tahoma"/>
                <a:cs typeface="Tahoma"/>
              </a:rPr>
              <a:t>typically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FF904D"/>
                </a:solidFill>
                <a:latin typeface="Tahoma"/>
                <a:cs typeface="Tahoma"/>
              </a:rPr>
              <a:t>used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F904D"/>
                </a:solidFill>
                <a:latin typeface="Tahoma"/>
                <a:cs typeface="Tahoma"/>
              </a:rPr>
              <a:t>to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solve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non-linear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5">
                <a:solidFill>
                  <a:srgbClr val="FF904D"/>
                </a:solidFill>
                <a:latin typeface="Tahoma"/>
                <a:cs typeface="Tahoma"/>
              </a:rPr>
              <a:t>regression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0">
                <a:solidFill>
                  <a:srgbClr val="FF904D"/>
                </a:solidFill>
                <a:latin typeface="Tahoma"/>
                <a:cs typeface="Tahoma"/>
              </a:rPr>
              <a:t>problems </a:t>
            </a:r>
            <a:r>
              <a:rPr dirty="0" sz="2700" spc="-82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FF904D"/>
                </a:solidFill>
                <a:latin typeface="Tahoma"/>
                <a:cs typeface="Tahoma"/>
              </a:rPr>
              <a:t>by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constructing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an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Input-output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mapping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F904D"/>
                </a:solidFill>
                <a:latin typeface="Tahoma"/>
                <a:cs typeface="Tahoma"/>
              </a:rPr>
              <a:t>function.</a:t>
            </a:r>
            <a:endParaRPr sz="2700">
              <a:latin typeface="Tahoma"/>
              <a:cs typeface="Tahoma"/>
            </a:endParaRPr>
          </a:p>
          <a:p>
            <a:pPr marL="597535" marR="178435">
              <a:lnSpc>
                <a:spcPct val="115700"/>
              </a:lnSpc>
            </a:pP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Least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square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0">
                <a:solidFill>
                  <a:srgbClr val="FF904D"/>
                </a:solidFill>
                <a:latin typeface="Tahoma"/>
                <a:cs typeface="Tahoma"/>
              </a:rPr>
              <a:t>support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vector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5">
                <a:solidFill>
                  <a:srgbClr val="FF904D"/>
                </a:solidFill>
                <a:latin typeface="Tahoma"/>
                <a:cs typeface="Tahoma"/>
              </a:rPr>
              <a:t>regression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25">
                <a:solidFill>
                  <a:srgbClr val="FF904D"/>
                </a:solidFill>
                <a:latin typeface="Tahoma"/>
                <a:cs typeface="Tahoma"/>
              </a:rPr>
              <a:t>is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a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further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development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of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155">
                <a:solidFill>
                  <a:srgbClr val="FF904D"/>
                </a:solidFill>
                <a:latin typeface="Tahoma"/>
                <a:cs typeface="Tahoma"/>
              </a:rPr>
              <a:t>SVR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and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20">
                <a:solidFill>
                  <a:srgbClr val="FF904D"/>
                </a:solidFill>
                <a:latin typeface="Tahoma"/>
                <a:cs typeface="Tahoma"/>
              </a:rPr>
              <a:t>its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75">
                <a:solidFill>
                  <a:srgbClr val="FF904D"/>
                </a:solidFill>
                <a:latin typeface="Tahoma"/>
                <a:cs typeface="Tahoma"/>
              </a:rPr>
              <a:t>use </a:t>
            </a:r>
            <a:r>
              <a:rPr dirty="0" sz="2700" spc="-7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considerably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reduces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20">
                <a:solidFill>
                  <a:srgbClr val="FF904D"/>
                </a:solidFill>
                <a:latin typeface="Tahoma"/>
                <a:cs typeface="Tahoma"/>
              </a:rPr>
              <a:t>computational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complexity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and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FF904D"/>
                </a:solidFill>
                <a:latin typeface="Tahoma"/>
                <a:cs typeface="Tahoma"/>
              </a:rPr>
              <a:t>increases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efficiency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compared </a:t>
            </a:r>
            <a:r>
              <a:rPr dirty="0" sz="2700" spc="-83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F904D"/>
                </a:solidFill>
                <a:latin typeface="Tahoma"/>
                <a:cs typeface="Tahoma"/>
              </a:rPr>
              <a:t>to</a:t>
            </a:r>
            <a:r>
              <a:rPr dirty="0" sz="2700" spc="-31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standard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160">
                <a:solidFill>
                  <a:srgbClr val="FF904D"/>
                </a:solidFill>
                <a:latin typeface="Tahoma"/>
                <a:cs typeface="Tahoma"/>
              </a:rPr>
              <a:t>SVR.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8000" spc="-400" b="1">
                <a:solidFill>
                  <a:srgbClr val="FF904D"/>
                </a:solidFill>
                <a:latin typeface="Arial"/>
                <a:cs typeface="Arial"/>
              </a:rPr>
              <a:t>Disadvantages</a:t>
            </a:r>
            <a:endParaRPr sz="8000">
              <a:latin typeface="Arial"/>
              <a:cs typeface="Arial"/>
            </a:endParaRPr>
          </a:p>
          <a:p>
            <a:pPr marL="597535" marR="2656840">
              <a:lnSpc>
                <a:spcPct val="115700"/>
              </a:lnSpc>
              <a:spcBef>
                <a:spcPts val="4755"/>
              </a:spcBef>
            </a:pPr>
            <a:r>
              <a:rPr dirty="0" sz="2700" spc="-95">
                <a:solidFill>
                  <a:srgbClr val="FF904D"/>
                </a:solidFill>
                <a:latin typeface="Tahoma"/>
                <a:cs typeface="Tahoma"/>
              </a:rPr>
              <a:t>The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existing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70">
                <a:solidFill>
                  <a:srgbClr val="FF904D"/>
                </a:solidFill>
                <a:latin typeface="Tahoma"/>
                <a:cs typeface="Tahoma"/>
              </a:rPr>
              <a:t>systems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">
                <a:solidFill>
                  <a:srgbClr val="FF904D"/>
                </a:solidFill>
                <a:latin typeface="Tahoma"/>
                <a:cs typeface="Tahoma"/>
              </a:rPr>
              <a:t>do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20">
                <a:solidFill>
                  <a:srgbClr val="FF904D"/>
                </a:solidFill>
                <a:latin typeface="Tahoma"/>
                <a:cs typeface="Tahoma"/>
              </a:rPr>
              <a:t>not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generalize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FF904D"/>
                </a:solidFill>
                <a:latin typeface="Tahoma"/>
                <a:cs typeface="Tahoma"/>
              </a:rPr>
              <a:t>for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the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FF904D"/>
                </a:solidFill>
                <a:latin typeface="Tahoma"/>
                <a:cs typeface="Tahoma"/>
              </a:rPr>
              <a:t>markets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F904D"/>
                </a:solidFill>
                <a:latin typeface="Tahoma"/>
                <a:cs typeface="Tahoma"/>
              </a:rPr>
              <a:t>worldwide. </a:t>
            </a:r>
            <a:r>
              <a:rPr dirty="0" sz="2700" spc="-83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140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h</a:t>
            </a:r>
            <a:r>
              <a:rPr dirty="0" sz="2700" spc="-90">
                <a:solidFill>
                  <a:srgbClr val="FF904D"/>
                </a:solidFill>
                <a:latin typeface="Tahoma"/>
                <a:cs typeface="Tahoma"/>
              </a:rPr>
              <a:t>e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85">
                <a:solidFill>
                  <a:srgbClr val="FF904D"/>
                </a:solidFill>
                <a:latin typeface="Tahoma"/>
                <a:cs typeface="Tahoma"/>
              </a:rPr>
              <a:t>s</a:t>
            </a:r>
            <a:r>
              <a:rPr dirty="0" sz="2700" spc="-110">
                <a:solidFill>
                  <a:srgbClr val="FF904D"/>
                </a:solidFill>
                <a:latin typeface="Tahoma"/>
                <a:cs typeface="Tahoma"/>
              </a:rPr>
              <a:t>y</a:t>
            </a:r>
            <a:r>
              <a:rPr dirty="0" sz="2700" spc="-85">
                <a:solidFill>
                  <a:srgbClr val="FF904D"/>
                </a:solidFill>
                <a:latin typeface="Tahoma"/>
                <a:cs typeface="Tahoma"/>
              </a:rPr>
              <a:t>s</a:t>
            </a:r>
            <a:r>
              <a:rPr dirty="0" sz="2700" spc="-15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dirty="0" sz="2700" spc="-95">
                <a:solidFill>
                  <a:srgbClr val="FF904D"/>
                </a:solidFill>
                <a:latin typeface="Tahoma"/>
                <a:cs typeface="Tahoma"/>
              </a:rPr>
              <a:t>e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m</a:t>
            </a:r>
            <a:r>
              <a:rPr dirty="0" sz="2700" spc="-80">
                <a:solidFill>
                  <a:srgbClr val="FF904D"/>
                </a:solidFill>
                <a:latin typeface="Tahoma"/>
                <a:cs typeface="Tahoma"/>
              </a:rPr>
              <a:t>s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">
                <a:solidFill>
                  <a:srgbClr val="FF904D"/>
                </a:solidFill>
                <a:latin typeface="Tahoma"/>
                <a:cs typeface="Tahoma"/>
              </a:rPr>
              <a:t>d</a:t>
            </a:r>
            <a:r>
              <a:rPr dirty="0" sz="2700" spc="-5">
                <a:solidFill>
                  <a:srgbClr val="FF904D"/>
                </a:solidFill>
                <a:latin typeface="Tahoma"/>
                <a:cs typeface="Tahoma"/>
              </a:rPr>
              <a:t>o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n</a:t>
            </a:r>
            <a:r>
              <a:rPr dirty="0" sz="2700" spc="-10">
                <a:solidFill>
                  <a:srgbClr val="FF904D"/>
                </a:solidFill>
                <a:latin typeface="Tahoma"/>
                <a:cs typeface="Tahoma"/>
              </a:rPr>
              <a:t>o</a:t>
            </a:r>
            <a:r>
              <a:rPr dirty="0" sz="2700" spc="-10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5">
                <a:solidFill>
                  <a:srgbClr val="FF904D"/>
                </a:solidFill>
                <a:latin typeface="Tahoma"/>
                <a:cs typeface="Tahoma"/>
              </a:rPr>
              <a:t>a</a:t>
            </a:r>
            <a:r>
              <a:rPr dirty="0" sz="2700" spc="55">
                <a:solidFill>
                  <a:srgbClr val="FF904D"/>
                </a:solidFill>
                <a:latin typeface="Tahoma"/>
                <a:cs typeface="Tahoma"/>
              </a:rPr>
              <a:t>ll</a:t>
            </a:r>
            <a:r>
              <a:rPr dirty="0" sz="2700" spc="-10">
                <a:solidFill>
                  <a:srgbClr val="FF904D"/>
                </a:solidFill>
                <a:latin typeface="Tahoma"/>
                <a:cs typeface="Tahoma"/>
              </a:rPr>
              <a:t>o</a:t>
            </a:r>
            <a:r>
              <a:rPr dirty="0" sz="2700" spc="-80">
                <a:solidFill>
                  <a:srgbClr val="FF904D"/>
                </a:solidFill>
                <a:latin typeface="Tahoma"/>
                <a:cs typeface="Tahoma"/>
              </a:rPr>
              <a:t>w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95">
                <a:solidFill>
                  <a:srgbClr val="FF904D"/>
                </a:solidFill>
                <a:latin typeface="Tahoma"/>
                <a:cs typeface="Tahoma"/>
              </a:rPr>
              <a:t>f</a:t>
            </a:r>
            <a:r>
              <a:rPr dirty="0" sz="2700" spc="-10">
                <a:solidFill>
                  <a:srgbClr val="FF904D"/>
                </a:solidFill>
                <a:latin typeface="Tahoma"/>
                <a:cs typeface="Tahoma"/>
              </a:rPr>
              <a:t>o</a:t>
            </a:r>
            <a:r>
              <a:rPr dirty="0" sz="2700" spc="-55">
                <a:solidFill>
                  <a:srgbClr val="FF904D"/>
                </a:solidFill>
                <a:latin typeface="Tahoma"/>
                <a:cs typeface="Tahoma"/>
              </a:rPr>
              <a:t>r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15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h</a:t>
            </a:r>
            <a:r>
              <a:rPr dirty="0" sz="2700" spc="-90">
                <a:solidFill>
                  <a:srgbClr val="FF904D"/>
                </a:solidFill>
                <a:latin typeface="Tahoma"/>
                <a:cs typeface="Tahoma"/>
              </a:rPr>
              <a:t>e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FF904D"/>
                </a:solidFill>
                <a:latin typeface="Tahoma"/>
                <a:cs typeface="Tahoma"/>
              </a:rPr>
              <a:t>i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m</a:t>
            </a:r>
            <a:r>
              <a:rPr dirty="0" sz="2700" spc="-5">
                <a:solidFill>
                  <a:srgbClr val="FF904D"/>
                </a:solidFill>
                <a:latin typeface="Tahoma"/>
                <a:cs typeface="Tahoma"/>
              </a:rPr>
              <a:t>p</a:t>
            </a:r>
            <a:r>
              <a:rPr dirty="0" sz="2700" spc="-10">
                <a:solidFill>
                  <a:srgbClr val="FF904D"/>
                </a:solidFill>
                <a:latin typeface="Tahoma"/>
                <a:cs typeface="Tahoma"/>
              </a:rPr>
              <a:t>o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r</a:t>
            </a:r>
            <a:r>
              <a:rPr dirty="0" sz="2700" spc="-10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F904D"/>
                </a:solidFill>
                <a:latin typeface="Tahoma"/>
                <a:cs typeface="Tahoma"/>
              </a:rPr>
              <a:t>o</a:t>
            </a:r>
            <a:r>
              <a:rPr dirty="0" sz="2700" spc="-90">
                <a:solidFill>
                  <a:srgbClr val="FF904D"/>
                </a:solidFill>
                <a:latin typeface="Tahoma"/>
                <a:cs typeface="Tahoma"/>
              </a:rPr>
              <a:t>f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r</a:t>
            </a:r>
            <a:r>
              <a:rPr dirty="0" sz="2700" spc="-65">
                <a:solidFill>
                  <a:srgbClr val="FF904D"/>
                </a:solidFill>
                <a:latin typeface="Tahoma"/>
                <a:cs typeface="Tahoma"/>
              </a:rPr>
              <a:t>a</a:t>
            </a:r>
            <a:r>
              <a:rPr dirty="0" sz="2700" spc="-80">
                <a:solidFill>
                  <a:srgbClr val="FF904D"/>
                </a:solidFill>
                <a:latin typeface="Tahoma"/>
                <a:cs typeface="Tahoma"/>
              </a:rPr>
              <a:t>w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">
                <a:solidFill>
                  <a:srgbClr val="FF904D"/>
                </a:solidFill>
                <a:latin typeface="Tahoma"/>
                <a:cs typeface="Tahoma"/>
              </a:rPr>
              <a:t>d</a:t>
            </a:r>
            <a:r>
              <a:rPr dirty="0" sz="2700" spc="-65">
                <a:solidFill>
                  <a:srgbClr val="FF904D"/>
                </a:solidFill>
                <a:latin typeface="Tahoma"/>
                <a:cs typeface="Tahoma"/>
              </a:rPr>
              <a:t>a</a:t>
            </a:r>
            <a:r>
              <a:rPr dirty="0" sz="2700" spc="-15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a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">
                <a:solidFill>
                  <a:srgbClr val="FF904D"/>
                </a:solidFill>
                <a:latin typeface="Tahoma"/>
                <a:cs typeface="Tahoma"/>
              </a:rPr>
              <a:t>d</a:t>
            </a:r>
            <a:r>
              <a:rPr dirty="0" sz="2700" spc="30">
                <a:solidFill>
                  <a:srgbClr val="FF904D"/>
                </a:solidFill>
                <a:latin typeface="Tahoma"/>
                <a:cs typeface="Tahoma"/>
              </a:rPr>
              <a:t>i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r</a:t>
            </a:r>
            <a:r>
              <a:rPr dirty="0" sz="2700" spc="-95">
                <a:solidFill>
                  <a:srgbClr val="FF904D"/>
                </a:solidFill>
                <a:latin typeface="Tahoma"/>
                <a:cs typeface="Tahoma"/>
              </a:rPr>
              <a:t>e</a:t>
            </a:r>
            <a:r>
              <a:rPr dirty="0" sz="2700" spc="-25">
                <a:solidFill>
                  <a:srgbClr val="FF904D"/>
                </a:solidFill>
                <a:latin typeface="Tahoma"/>
                <a:cs typeface="Tahoma"/>
              </a:rPr>
              <a:t>c</a:t>
            </a:r>
            <a:r>
              <a:rPr dirty="0" sz="2700" spc="-15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dirty="0" sz="2700" spc="55">
                <a:solidFill>
                  <a:srgbClr val="FF904D"/>
                </a:solidFill>
                <a:latin typeface="Tahoma"/>
                <a:cs typeface="Tahoma"/>
              </a:rPr>
              <a:t>l</a:t>
            </a:r>
            <a:r>
              <a:rPr dirty="0" sz="2700" spc="-105">
                <a:solidFill>
                  <a:srgbClr val="FF904D"/>
                </a:solidFill>
                <a:latin typeface="Tahoma"/>
                <a:cs typeface="Tahoma"/>
              </a:rPr>
              <a:t>y</a:t>
            </a:r>
            <a:endParaRPr sz="2700">
              <a:latin typeface="Tahoma"/>
              <a:cs typeface="Tahoma"/>
            </a:endParaRPr>
          </a:p>
          <a:p>
            <a:pPr marL="597535" marR="5080">
              <a:lnSpc>
                <a:spcPct val="115700"/>
              </a:lnSpc>
              <a:spcBef>
                <a:spcPts val="5"/>
              </a:spcBef>
            </a:pPr>
            <a:r>
              <a:rPr dirty="0" sz="2700" spc="-80">
                <a:solidFill>
                  <a:srgbClr val="FF904D"/>
                </a:solidFill>
                <a:latin typeface="Tahoma"/>
                <a:cs typeface="Tahoma"/>
              </a:rPr>
              <a:t>Data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FF904D"/>
                </a:solidFill>
                <a:latin typeface="Tahoma"/>
                <a:cs typeface="Tahoma"/>
              </a:rPr>
              <a:t>quality: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0">
                <a:solidFill>
                  <a:srgbClr val="FF904D"/>
                </a:solidFill>
                <a:latin typeface="Tahoma"/>
                <a:cs typeface="Tahoma"/>
              </a:rPr>
              <a:t>Stock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market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data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25">
                <a:solidFill>
                  <a:srgbClr val="FF904D"/>
                </a:solidFill>
                <a:latin typeface="Tahoma"/>
                <a:cs typeface="Tahoma"/>
              </a:rPr>
              <a:t>is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often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noisy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and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can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25">
                <a:solidFill>
                  <a:srgbClr val="FF904D"/>
                </a:solidFill>
                <a:latin typeface="Tahoma"/>
                <a:cs typeface="Tahoma"/>
              </a:rPr>
              <a:t>contain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75">
                <a:solidFill>
                  <a:srgbClr val="FF904D"/>
                </a:solidFill>
                <a:latin typeface="Tahoma"/>
                <a:cs typeface="Tahoma"/>
              </a:rPr>
              <a:t>errors,</a:t>
            </a:r>
            <a:r>
              <a:rPr dirty="0" sz="2700" spc="-30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F904D"/>
                </a:solidFill>
                <a:latin typeface="Tahoma"/>
                <a:cs typeface="Tahoma"/>
              </a:rPr>
              <a:t>missing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75">
                <a:solidFill>
                  <a:srgbClr val="FF904D"/>
                </a:solidFill>
                <a:latin typeface="Tahoma"/>
                <a:cs typeface="Tahoma"/>
              </a:rPr>
              <a:t>values, </a:t>
            </a:r>
            <a:r>
              <a:rPr dirty="0" sz="2700" spc="-83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and</a:t>
            </a:r>
            <a:r>
              <a:rPr dirty="0" sz="2700" spc="-31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F904D"/>
                </a:solidFill>
                <a:latin typeface="Tahoma"/>
                <a:cs typeface="Tahoma"/>
              </a:rPr>
              <a:t>outliers.</a:t>
            </a:r>
            <a:endParaRPr sz="2700">
              <a:latin typeface="Tahoma"/>
              <a:cs typeface="Tahoma"/>
            </a:endParaRPr>
          </a:p>
          <a:p>
            <a:pPr marL="597535" marR="537210">
              <a:lnSpc>
                <a:spcPct val="115700"/>
              </a:lnSpc>
            </a:pPr>
            <a:r>
              <a:rPr dirty="0" sz="2700" spc="-65">
                <a:solidFill>
                  <a:srgbClr val="FF904D"/>
                </a:solidFill>
                <a:latin typeface="Tahoma"/>
                <a:cs typeface="Tahoma"/>
              </a:rPr>
              <a:t>Market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unpredictability:</a:t>
            </a:r>
            <a:r>
              <a:rPr dirty="0" sz="2700" spc="-29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95">
                <a:solidFill>
                  <a:srgbClr val="FF904D"/>
                </a:solidFill>
                <a:latin typeface="Tahoma"/>
                <a:cs typeface="Tahoma"/>
              </a:rPr>
              <a:t>The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0">
                <a:solidFill>
                  <a:srgbClr val="FF904D"/>
                </a:solidFill>
                <a:latin typeface="Tahoma"/>
                <a:cs typeface="Tahoma"/>
              </a:rPr>
              <a:t>stock</a:t>
            </a:r>
            <a:r>
              <a:rPr dirty="0" sz="2700" spc="-29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market</a:t>
            </a:r>
            <a:r>
              <a:rPr dirty="0" sz="2700" spc="-29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can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0">
                <a:solidFill>
                  <a:srgbClr val="FF904D"/>
                </a:solidFill>
                <a:latin typeface="Tahoma"/>
                <a:cs typeface="Tahoma"/>
              </a:rPr>
              <a:t>be</a:t>
            </a:r>
            <a:r>
              <a:rPr dirty="0" sz="2700" spc="-29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unpredictable,</a:t>
            </a:r>
            <a:r>
              <a:rPr dirty="0" sz="2700" spc="-29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and</a:t>
            </a:r>
            <a:r>
              <a:rPr dirty="0" sz="2700" spc="-29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0">
                <a:solidFill>
                  <a:srgbClr val="FF904D"/>
                </a:solidFill>
                <a:latin typeface="Tahoma"/>
                <a:cs typeface="Tahoma"/>
              </a:rPr>
              <a:t>unexpected </a:t>
            </a:r>
            <a:r>
              <a:rPr dirty="0" sz="2700" spc="-82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70">
                <a:solidFill>
                  <a:srgbClr val="FF904D"/>
                </a:solidFill>
                <a:latin typeface="Tahoma"/>
                <a:cs typeface="Tahoma"/>
              </a:rPr>
              <a:t>events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can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65">
                <a:solidFill>
                  <a:srgbClr val="FF904D"/>
                </a:solidFill>
                <a:latin typeface="Tahoma"/>
                <a:cs typeface="Tahoma"/>
              </a:rPr>
              <a:t>cause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F904D"/>
                </a:solidFill>
                <a:latin typeface="Tahoma"/>
                <a:cs typeface="Tahoma"/>
              </a:rPr>
              <a:t>sudden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904D"/>
                </a:solidFill>
                <a:latin typeface="Tahoma"/>
                <a:cs typeface="Tahoma"/>
              </a:rPr>
              <a:t>and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40">
                <a:solidFill>
                  <a:srgbClr val="FF904D"/>
                </a:solidFill>
                <a:latin typeface="Tahoma"/>
                <a:cs typeface="Tahoma"/>
              </a:rPr>
              <a:t>significant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70">
                <a:solidFill>
                  <a:srgbClr val="FF904D"/>
                </a:solidFill>
                <a:latin typeface="Tahoma"/>
                <a:cs typeface="Tahoma"/>
              </a:rPr>
              <a:t>changes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">
                <a:solidFill>
                  <a:srgbClr val="FF904D"/>
                </a:solidFill>
                <a:latin typeface="Tahoma"/>
                <a:cs typeface="Tahoma"/>
              </a:rPr>
              <a:t>in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30">
                <a:solidFill>
                  <a:srgbClr val="FF904D"/>
                </a:solidFill>
                <a:latin typeface="Tahoma"/>
                <a:cs typeface="Tahoma"/>
              </a:rPr>
              <a:t>stock</a:t>
            </a:r>
            <a:r>
              <a:rPr dirty="0" sz="2700" spc="-305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FF904D"/>
                </a:solidFill>
                <a:latin typeface="Tahoma"/>
                <a:cs typeface="Tahoma"/>
              </a:rPr>
              <a:t>prices.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75935" cy="1687830"/>
            </a:xfrm>
            <a:custGeom>
              <a:avLst/>
              <a:gdLst/>
              <a:ahLst/>
              <a:cxnLst/>
              <a:rect l="l" t="t" r="r" b="b"/>
              <a:pathLst>
                <a:path w="18275935" h="1687830">
                  <a:moveTo>
                    <a:pt x="18275497" y="1687710"/>
                  </a:moveTo>
                  <a:lnTo>
                    <a:pt x="0" y="1687710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168771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2999" y="3875422"/>
              <a:ext cx="4476749" cy="2438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62999" y="3442596"/>
              <a:ext cx="4474210" cy="627380"/>
            </a:xfrm>
            <a:custGeom>
              <a:avLst/>
              <a:gdLst/>
              <a:ahLst/>
              <a:cxnLst/>
              <a:rect l="l" t="t" r="r" b="b"/>
              <a:pathLst>
                <a:path w="4474209" h="627379">
                  <a:moveTo>
                    <a:pt x="0" y="0"/>
                  </a:moveTo>
                  <a:lnTo>
                    <a:pt x="4473739" y="0"/>
                  </a:lnTo>
                  <a:lnTo>
                    <a:pt x="4473739" y="626863"/>
                  </a:lnTo>
                  <a:lnTo>
                    <a:pt x="0" y="626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721337" y="3495631"/>
            <a:ext cx="1356995" cy="49339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2950" spc="95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950" spc="85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950" spc="80" i="1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dirty="0" sz="2950" spc="85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950" spc="150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50" spc="65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1390" y="7889143"/>
            <a:ext cx="4474210" cy="115125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17145" rIns="0" bIns="0" rtlCol="0" vert="horz">
            <a:spAutoFit/>
          </a:bodyPr>
          <a:lstStyle/>
          <a:p>
            <a:pPr marL="1324610" marR="386080" indent="-931544">
              <a:lnSpc>
                <a:spcPts val="4050"/>
              </a:lnSpc>
              <a:spcBef>
                <a:spcPts val="135"/>
              </a:spcBef>
            </a:pPr>
            <a:r>
              <a:rPr dirty="0" sz="2950" spc="-215" i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950" spc="5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85" i="1">
                <a:solidFill>
                  <a:srgbClr val="FFFFFF"/>
                </a:solidFill>
                <a:latin typeface="Arial"/>
                <a:cs typeface="Arial"/>
              </a:rPr>
              <a:t>Nearest</a:t>
            </a:r>
            <a:r>
              <a:rPr dirty="0" sz="295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90" i="1">
                <a:solidFill>
                  <a:srgbClr val="FFFFFF"/>
                </a:solidFill>
                <a:latin typeface="Arial"/>
                <a:cs typeface="Arial"/>
              </a:rPr>
              <a:t>Neighbour </a:t>
            </a:r>
            <a:r>
              <a:rPr dirty="0" sz="2950" spc="-80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14" i="1">
                <a:solidFill>
                  <a:srgbClr val="FFFFFF"/>
                </a:solidFill>
                <a:latin typeface="Arial"/>
                <a:cs typeface="Arial"/>
              </a:rPr>
              <a:t>Prediction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1596806"/>
            <a:ext cx="18288000" cy="8686800"/>
            <a:chOff x="0" y="1596806"/>
            <a:chExt cx="18288000" cy="86868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27912"/>
              <a:ext cx="10854286" cy="52577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0810" y="5311523"/>
              <a:ext cx="10827189" cy="49720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60810" y="5292473"/>
              <a:ext cx="10827385" cy="38100"/>
            </a:xfrm>
            <a:custGeom>
              <a:avLst/>
              <a:gdLst/>
              <a:ahLst/>
              <a:cxnLst/>
              <a:rect l="l" t="t" r="r" b="b"/>
              <a:pathLst>
                <a:path w="10827385" h="38100">
                  <a:moveTo>
                    <a:pt x="0" y="0"/>
                  </a:moveTo>
                  <a:lnTo>
                    <a:pt x="10827189" y="0"/>
                  </a:lnTo>
                  <a:lnTo>
                    <a:pt x="10827189" y="38099"/>
                  </a:lnTo>
                  <a:lnTo>
                    <a:pt x="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79855" y="5306903"/>
              <a:ext cx="0" cy="4934585"/>
            </a:xfrm>
            <a:custGeom>
              <a:avLst/>
              <a:gdLst/>
              <a:ahLst/>
              <a:cxnLst/>
              <a:rect l="l" t="t" r="r" b="b"/>
              <a:pathLst>
                <a:path w="0" h="4934584">
                  <a:moveTo>
                    <a:pt x="0" y="4933959"/>
                  </a:moveTo>
                  <a:lnTo>
                    <a:pt x="0" y="0"/>
                  </a:lnTo>
                </a:path>
              </a:pathLst>
            </a:custGeom>
            <a:ln w="381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6965018"/>
              <a:ext cx="7461250" cy="57150"/>
            </a:xfrm>
            <a:custGeom>
              <a:avLst/>
              <a:gdLst/>
              <a:ahLst/>
              <a:cxnLst/>
              <a:rect l="l" t="t" r="r" b="b"/>
              <a:pathLst>
                <a:path w="7461250" h="57150">
                  <a:moveTo>
                    <a:pt x="7460752" y="57094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7460849" y="18994"/>
                  </a:lnTo>
                  <a:lnTo>
                    <a:pt x="7460752" y="57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839122" y="1615856"/>
              <a:ext cx="19050" cy="3676650"/>
            </a:xfrm>
            <a:custGeom>
              <a:avLst/>
              <a:gdLst/>
              <a:ahLst/>
              <a:cxnLst/>
              <a:rect l="l" t="t" r="r" b="b"/>
              <a:pathLst>
                <a:path w="19050" h="3676650">
                  <a:moveTo>
                    <a:pt x="19043" y="3676610"/>
                  </a:moveTo>
                  <a:lnTo>
                    <a:pt x="0" y="0"/>
                  </a:lnTo>
                </a:path>
              </a:pathLst>
            </a:custGeom>
            <a:ln w="380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360150" y="2291498"/>
              <a:ext cx="4474210" cy="1151255"/>
            </a:xfrm>
            <a:custGeom>
              <a:avLst/>
              <a:gdLst/>
              <a:ahLst/>
              <a:cxnLst/>
              <a:rect l="l" t="t" r="r" b="b"/>
              <a:pathLst>
                <a:path w="4474209" h="1151254">
                  <a:moveTo>
                    <a:pt x="4473739" y="1151097"/>
                  </a:moveTo>
                  <a:lnTo>
                    <a:pt x="0" y="1151097"/>
                  </a:lnTo>
                  <a:lnTo>
                    <a:pt x="0" y="0"/>
                  </a:lnTo>
                  <a:lnTo>
                    <a:pt x="4473739" y="0"/>
                  </a:lnTo>
                  <a:lnTo>
                    <a:pt x="4473739" y="115109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40"/>
              <a:t>PREDICTION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2360150" y="2291498"/>
            <a:ext cx="4474210" cy="11512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00785" marR="848994" indent="-344805">
              <a:lnSpc>
                <a:spcPts val="4050"/>
              </a:lnSpc>
              <a:spcBef>
                <a:spcPts val="135"/>
              </a:spcBef>
            </a:pPr>
            <a:r>
              <a:rPr dirty="0" sz="2950" spc="135" i="1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2950" spc="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55" i="1">
                <a:solidFill>
                  <a:srgbClr val="FFFFFF"/>
                </a:solidFill>
                <a:latin typeface="Arial"/>
                <a:cs typeface="Arial"/>
              </a:rPr>
              <a:t>Vector </a:t>
            </a:r>
            <a:r>
              <a:rPr dirty="0" sz="2950" spc="-80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45" i="1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16079" y="2771833"/>
            <a:ext cx="7244080" cy="5768340"/>
            <a:chOff x="5116079" y="2771833"/>
            <a:chExt cx="7244080" cy="5768340"/>
          </a:xfrm>
        </p:grpSpPr>
        <p:sp>
          <p:nvSpPr>
            <p:cNvPr id="22" name="object 22"/>
            <p:cNvSpPr/>
            <p:nvPr/>
          </p:nvSpPr>
          <p:spPr>
            <a:xfrm>
              <a:off x="11331165" y="2847998"/>
              <a:ext cx="1029335" cy="0"/>
            </a:xfrm>
            <a:custGeom>
              <a:avLst/>
              <a:gdLst/>
              <a:ahLst/>
              <a:cxnLst/>
              <a:rect l="l" t="t" r="r" b="b"/>
              <a:pathLst>
                <a:path w="1029334" h="0">
                  <a:moveTo>
                    <a:pt x="1028867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331166" y="2790848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75994" y="114299"/>
                  </a:moveTo>
                  <a:lnTo>
                    <a:pt x="0" y="57149"/>
                  </a:lnTo>
                  <a:lnTo>
                    <a:pt x="75994" y="0"/>
                  </a:lnTo>
                </a:path>
              </a:pathLst>
            </a:custGeom>
            <a:ln w="38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35129" y="8445641"/>
              <a:ext cx="1924050" cy="19050"/>
            </a:xfrm>
            <a:custGeom>
              <a:avLst/>
              <a:gdLst/>
              <a:ahLst/>
              <a:cxnLst/>
              <a:rect l="l" t="t" r="r" b="b"/>
              <a:pathLst>
                <a:path w="1924050" h="19050">
                  <a:moveTo>
                    <a:pt x="0" y="0"/>
                  </a:moveTo>
                  <a:lnTo>
                    <a:pt x="1923995" y="1885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82403" y="8406603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1120" y="0"/>
                  </a:moveTo>
                  <a:lnTo>
                    <a:pt x="76721" y="57893"/>
                  </a:lnTo>
                  <a:lnTo>
                    <a:pt x="0" y="114294"/>
                  </a:lnTo>
                </a:path>
              </a:pathLst>
            </a:custGeom>
            <a:ln w="380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"/>
              <a:ext cx="18275935" cy="1687830"/>
            </a:xfrm>
            <a:custGeom>
              <a:avLst/>
              <a:gdLst/>
              <a:ahLst/>
              <a:cxnLst/>
              <a:rect l="l" t="t" r="r" b="b"/>
              <a:pathLst>
                <a:path w="18275935" h="1687830">
                  <a:moveTo>
                    <a:pt x="18275497" y="1687710"/>
                  </a:moveTo>
                  <a:lnTo>
                    <a:pt x="0" y="1687710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168771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36"/>
              <a:ext cx="10817594" cy="5276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"/>
              <a:ext cx="3572654" cy="34416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1390" y="7889141"/>
            <a:ext cx="4474210" cy="1151255"/>
          </a:xfrm>
          <a:prstGeom prst="rect">
            <a:avLst/>
          </a:prstGeom>
          <a:solidFill>
            <a:srgbClr val="004AAC"/>
          </a:solidFill>
        </p:spPr>
        <p:txBody>
          <a:bodyPr wrap="square" lIns="0" tIns="17145" rIns="0" bIns="0" rtlCol="0" vert="horz">
            <a:spAutoFit/>
          </a:bodyPr>
          <a:lstStyle/>
          <a:p>
            <a:pPr marL="1504315" marR="480695" indent="-1016635">
              <a:lnSpc>
                <a:spcPts val="4050"/>
              </a:lnSpc>
              <a:spcBef>
                <a:spcPts val="135"/>
              </a:spcBef>
            </a:pPr>
            <a:r>
              <a:rPr dirty="0" sz="2950" spc="95" i="1">
                <a:solidFill>
                  <a:srgbClr val="FFFFFF"/>
                </a:solidFill>
                <a:latin typeface="Arial"/>
                <a:cs typeface="Arial"/>
              </a:rPr>
              <a:t>Longest</a:t>
            </a:r>
            <a:r>
              <a:rPr dirty="0" sz="2950" spc="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50" i="1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dirty="0" sz="2950" spc="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70" i="1">
                <a:solidFill>
                  <a:srgbClr val="FFFFFF"/>
                </a:solidFill>
                <a:latin typeface="Arial"/>
                <a:cs typeface="Arial"/>
              </a:rPr>
              <a:t>Term </a:t>
            </a:r>
            <a:r>
              <a:rPr dirty="0" sz="2950" spc="-80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40" i="1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596808"/>
            <a:ext cx="18288000" cy="8709660"/>
            <a:chOff x="0" y="1596808"/>
            <a:chExt cx="18288000" cy="8709660"/>
          </a:xfrm>
        </p:grpSpPr>
        <p:sp>
          <p:nvSpPr>
            <p:cNvPr id="10" name="object 10"/>
            <p:cNvSpPr/>
            <p:nvPr/>
          </p:nvSpPr>
          <p:spPr>
            <a:xfrm>
              <a:off x="7460810" y="5292472"/>
              <a:ext cx="10827385" cy="38100"/>
            </a:xfrm>
            <a:custGeom>
              <a:avLst/>
              <a:gdLst/>
              <a:ahLst/>
              <a:cxnLst/>
              <a:rect l="l" t="t" r="r" b="b"/>
              <a:pathLst>
                <a:path w="10827385" h="38100">
                  <a:moveTo>
                    <a:pt x="0" y="0"/>
                  </a:moveTo>
                  <a:lnTo>
                    <a:pt x="10827189" y="0"/>
                  </a:lnTo>
                  <a:lnTo>
                    <a:pt x="10827189" y="38099"/>
                  </a:lnTo>
                  <a:lnTo>
                    <a:pt x="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79851" y="5314923"/>
              <a:ext cx="19050" cy="4972050"/>
            </a:xfrm>
            <a:custGeom>
              <a:avLst/>
              <a:gdLst/>
              <a:ahLst/>
              <a:cxnLst/>
              <a:rect l="l" t="t" r="r" b="b"/>
              <a:pathLst>
                <a:path w="19050" h="4972050">
                  <a:moveTo>
                    <a:pt x="19036" y="4972055"/>
                  </a:moveTo>
                  <a:lnTo>
                    <a:pt x="0" y="0"/>
                  </a:lnTo>
                </a:path>
              </a:pathLst>
            </a:custGeom>
            <a:ln w="38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965019"/>
              <a:ext cx="7461250" cy="57150"/>
            </a:xfrm>
            <a:custGeom>
              <a:avLst/>
              <a:gdLst/>
              <a:ahLst/>
              <a:cxnLst/>
              <a:rect l="l" t="t" r="r" b="b"/>
              <a:pathLst>
                <a:path w="7461250" h="57150">
                  <a:moveTo>
                    <a:pt x="7460752" y="57094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7460849" y="18994"/>
                  </a:lnTo>
                  <a:lnTo>
                    <a:pt x="7460752" y="57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839122" y="1615858"/>
              <a:ext cx="19050" cy="3676650"/>
            </a:xfrm>
            <a:custGeom>
              <a:avLst/>
              <a:gdLst/>
              <a:ahLst/>
              <a:cxnLst/>
              <a:rect l="l" t="t" r="r" b="b"/>
              <a:pathLst>
                <a:path w="19050" h="3676650">
                  <a:moveTo>
                    <a:pt x="19043" y="3676610"/>
                  </a:moveTo>
                  <a:lnTo>
                    <a:pt x="0" y="0"/>
                  </a:lnTo>
                </a:path>
              </a:pathLst>
            </a:custGeom>
            <a:ln w="380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360150" y="2291499"/>
              <a:ext cx="4474210" cy="1151255"/>
            </a:xfrm>
            <a:custGeom>
              <a:avLst/>
              <a:gdLst/>
              <a:ahLst/>
              <a:cxnLst/>
              <a:rect l="l" t="t" r="r" b="b"/>
              <a:pathLst>
                <a:path w="4474209" h="1151254">
                  <a:moveTo>
                    <a:pt x="4473739" y="1151097"/>
                  </a:moveTo>
                  <a:lnTo>
                    <a:pt x="0" y="1151097"/>
                  </a:lnTo>
                  <a:lnTo>
                    <a:pt x="0" y="0"/>
                  </a:lnTo>
                  <a:lnTo>
                    <a:pt x="4473739" y="0"/>
                  </a:lnTo>
                  <a:lnTo>
                    <a:pt x="4473739" y="115109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360150" y="2291499"/>
            <a:ext cx="4474210" cy="1151255"/>
          </a:xfrm>
          <a:prstGeom prst="rect">
            <a:avLst/>
          </a:prstGeom>
        </p:spPr>
        <p:txBody>
          <a:bodyPr wrap="square" lIns="0" tIns="311150" rIns="0" bIns="0" rtlCol="0" vert="horz">
            <a:spAutoFit/>
          </a:bodyPr>
          <a:lstStyle/>
          <a:p>
            <a:pPr marL="339090">
              <a:lnSpc>
                <a:spcPct val="100000"/>
              </a:lnSpc>
              <a:spcBef>
                <a:spcPts val="2450"/>
              </a:spcBef>
            </a:pPr>
            <a:r>
              <a:rPr dirty="0" sz="2950" spc="114" i="1">
                <a:solidFill>
                  <a:srgbClr val="FFFFFF"/>
                </a:solidFill>
                <a:latin typeface="Arial"/>
                <a:cs typeface="Arial"/>
              </a:rPr>
              <a:t>Gated</a:t>
            </a:r>
            <a:r>
              <a:rPr dirty="0" sz="2950" spc="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90" i="1">
                <a:solidFill>
                  <a:srgbClr val="FFFFFF"/>
                </a:solidFill>
                <a:latin typeface="Arial"/>
                <a:cs typeface="Arial"/>
              </a:rPr>
              <a:t>Recurrent</a:t>
            </a:r>
            <a:r>
              <a:rPr dirty="0" sz="2950" spc="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85" i="1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16079" y="2771832"/>
            <a:ext cx="13172440" cy="7512050"/>
            <a:chOff x="5116079" y="2771832"/>
            <a:chExt cx="13172440" cy="7512050"/>
          </a:xfrm>
        </p:grpSpPr>
        <p:sp>
          <p:nvSpPr>
            <p:cNvPr id="17" name="object 17"/>
            <p:cNvSpPr/>
            <p:nvPr/>
          </p:nvSpPr>
          <p:spPr>
            <a:xfrm>
              <a:off x="11331165" y="2847997"/>
              <a:ext cx="1029335" cy="0"/>
            </a:xfrm>
            <a:custGeom>
              <a:avLst/>
              <a:gdLst/>
              <a:ahLst/>
              <a:cxnLst/>
              <a:rect l="l" t="t" r="r" b="b"/>
              <a:pathLst>
                <a:path w="1029334" h="0">
                  <a:moveTo>
                    <a:pt x="1028867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331166" y="279084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75994" y="114299"/>
                  </a:moveTo>
                  <a:lnTo>
                    <a:pt x="0" y="57149"/>
                  </a:lnTo>
                  <a:lnTo>
                    <a:pt x="75994" y="0"/>
                  </a:lnTo>
                </a:path>
              </a:pathLst>
            </a:custGeom>
            <a:ln w="38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35129" y="8445642"/>
              <a:ext cx="1924050" cy="19050"/>
            </a:xfrm>
            <a:custGeom>
              <a:avLst/>
              <a:gdLst/>
              <a:ahLst/>
              <a:cxnLst/>
              <a:rect l="l" t="t" r="r" b="b"/>
              <a:pathLst>
                <a:path w="1924050" h="19050">
                  <a:moveTo>
                    <a:pt x="0" y="0"/>
                  </a:moveTo>
                  <a:lnTo>
                    <a:pt x="1923995" y="1885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982403" y="8406603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1120" y="0"/>
                  </a:moveTo>
                  <a:lnTo>
                    <a:pt x="76721" y="57893"/>
                  </a:lnTo>
                  <a:lnTo>
                    <a:pt x="0" y="114294"/>
                  </a:lnTo>
                </a:path>
              </a:pathLst>
            </a:custGeom>
            <a:ln w="380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8910" y="5330572"/>
              <a:ext cx="10789089" cy="4952999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40"/>
              <a:t>PREDICTION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84069" y="3161527"/>
            <a:ext cx="2734310" cy="4800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50" spc="50" i="1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dirty="0" sz="295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90" i="1">
                <a:solidFill>
                  <a:srgbClr val="FFFFFF"/>
                </a:solidFill>
                <a:latin typeface="Arial"/>
                <a:cs typeface="Arial"/>
              </a:rPr>
              <a:t>Forest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6204" y="1663346"/>
            <a:ext cx="13849985" cy="5963285"/>
            <a:chOff x="-16204" y="1663346"/>
            <a:chExt cx="13849985" cy="5963285"/>
          </a:xfrm>
        </p:grpSpPr>
        <p:sp>
          <p:nvSpPr>
            <p:cNvPr id="4" name="object 4"/>
            <p:cNvSpPr/>
            <p:nvPr/>
          </p:nvSpPr>
          <p:spPr>
            <a:xfrm>
              <a:off x="12899915" y="3442895"/>
              <a:ext cx="914400" cy="19050"/>
            </a:xfrm>
            <a:custGeom>
              <a:avLst/>
              <a:gdLst/>
              <a:ahLst/>
              <a:cxnLst/>
              <a:rect l="l" t="t" r="r" b="b"/>
              <a:pathLst>
                <a:path w="914400" h="19050">
                  <a:moveTo>
                    <a:pt x="914230" y="1874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99915" y="3387328"/>
              <a:ext cx="78105" cy="114300"/>
            </a:xfrm>
            <a:custGeom>
              <a:avLst/>
              <a:gdLst/>
              <a:ahLst/>
              <a:cxnLst/>
              <a:rect l="l" t="t" r="r" b="b"/>
              <a:pathLst>
                <a:path w="78104" h="114300">
                  <a:moveTo>
                    <a:pt x="75378" y="114275"/>
                  </a:moveTo>
                  <a:lnTo>
                    <a:pt x="0" y="55568"/>
                  </a:lnTo>
                  <a:lnTo>
                    <a:pt x="77721" y="0"/>
                  </a:lnTo>
                </a:path>
              </a:pathLst>
            </a:custGeom>
            <a:ln w="38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204" y="1663346"/>
              <a:ext cx="12792090" cy="59627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40"/>
              <a:t>PREDICTION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vyvyaan dogra</dc:creator>
  <cp:keywords>DAFh8d_nBrg,BAFLdrSsny8</cp:keywords>
  <dc:title>Purple and Black Simple Technology Keynote Presentation</dc:title>
  <dcterms:created xsi:type="dcterms:W3CDTF">2023-05-05T04:39:46Z</dcterms:created>
  <dcterms:modified xsi:type="dcterms:W3CDTF">2023-05-05T04:39:46Z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2023-05-05T00:00:00Z</vt:filetime>
  </property>
</Properties>
</file>